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85" r:id="rId4"/>
    <p:sldId id="258" r:id="rId5"/>
    <p:sldId id="259" r:id="rId6"/>
    <p:sldId id="261" r:id="rId7"/>
    <p:sldId id="284" r:id="rId8"/>
    <p:sldId id="268" r:id="rId9"/>
    <p:sldId id="290" r:id="rId10"/>
    <p:sldId id="286" r:id="rId11"/>
    <p:sldId id="28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FFFF"/>
    <a:srgbClr val="3F8DFF"/>
    <a:srgbClr val="2F559A"/>
    <a:srgbClr val="8FAAD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820" autoAdjust="0"/>
  </p:normalViewPr>
  <p:slideViewPr>
    <p:cSldViewPr snapToGrid="0">
      <p:cViewPr varScale="1">
        <p:scale>
          <a:sx n="110" d="100"/>
          <a:sy n="110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lkesteinm\Downloads\BelastingEx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vkaua05\home$\BalkesteinM\KvK%20Intranet\07%20DATABASES\Database%20KvK\BelastingExport-26maart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vkaua05\home$\BalkesteinM\KvK%20Intranet\07%20DATABASES\Database%20KvK\Total%20number%20of%20companies,%202021-01-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vkaua05\home$\BalkesteinM\KvK%20Intranet\07%20DATABASES\Database%20KvK\Total%20number%20of%20companies,%202021-01-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vkaua05\home$\BalkesteinM\KvK%20Intranet\07%20DATABASES\Database%20KvK\Total%20number%20of%20companies,%202021-01-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vkaua05\home$\BalkesteinM\KvK%20Intranet\07%20DATABASES\Database%20KvK\Total%20number%20of%20companies,%202021-01-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vkaua05\home$\BalkesteinM\KvK%20Intranet\07%20DATABASES\Database%20KvK\inEnUitgeschrevenBedrijven_export_2020-12-1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vkaua05\home$\BalkesteinM\KvK%20Intranet\07%20DATABASES\Database%20KvK\inEnUitgeschrevenBedrijven_export_2020-12-1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4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5-41F7-A824-038F27BC8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Sheet1!$D$37:$D$78</c:f>
              <c:strCach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strCache>
            </c:strRef>
          </c:cat>
          <c:val>
            <c:numRef>
              <c:f>Sheet1!$E$37:$E$78</c:f>
              <c:numCache>
                <c:formatCode>General</c:formatCode>
                <c:ptCount val="42"/>
                <c:pt idx="0">
                  <c:v>38</c:v>
                </c:pt>
                <c:pt idx="1">
                  <c:v>49</c:v>
                </c:pt>
                <c:pt idx="2">
                  <c:v>32</c:v>
                </c:pt>
                <c:pt idx="3">
                  <c:v>48</c:v>
                </c:pt>
                <c:pt idx="4">
                  <c:v>37</c:v>
                </c:pt>
                <c:pt idx="5">
                  <c:v>37</c:v>
                </c:pt>
                <c:pt idx="6">
                  <c:v>70</c:v>
                </c:pt>
                <c:pt idx="7">
                  <c:v>97</c:v>
                </c:pt>
                <c:pt idx="8">
                  <c:v>137</c:v>
                </c:pt>
                <c:pt idx="9">
                  <c:v>150</c:v>
                </c:pt>
                <c:pt idx="10">
                  <c:v>189</c:v>
                </c:pt>
                <c:pt idx="11">
                  <c:v>207</c:v>
                </c:pt>
                <c:pt idx="12">
                  <c:v>221</c:v>
                </c:pt>
                <c:pt idx="13">
                  <c:v>241</c:v>
                </c:pt>
                <c:pt idx="14">
                  <c:v>207</c:v>
                </c:pt>
                <c:pt idx="15">
                  <c:v>256</c:v>
                </c:pt>
                <c:pt idx="16">
                  <c:v>310</c:v>
                </c:pt>
                <c:pt idx="17">
                  <c:v>197</c:v>
                </c:pt>
                <c:pt idx="18">
                  <c:v>243</c:v>
                </c:pt>
                <c:pt idx="19">
                  <c:v>260</c:v>
                </c:pt>
                <c:pt idx="20">
                  <c:v>349</c:v>
                </c:pt>
                <c:pt idx="21">
                  <c:v>370</c:v>
                </c:pt>
                <c:pt idx="22">
                  <c:v>411</c:v>
                </c:pt>
                <c:pt idx="23">
                  <c:v>397</c:v>
                </c:pt>
                <c:pt idx="24">
                  <c:v>523</c:v>
                </c:pt>
                <c:pt idx="25">
                  <c:v>581</c:v>
                </c:pt>
                <c:pt idx="26">
                  <c:v>612</c:v>
                </c:pt>
                <c:pt idx="27">
                  <c:v>538</c:v>
                </c:pt>
                <c:pt idx="28">
                  <c:v>629</c:v>
                </c:pt>
                <c:pt idx="29">
                  <c:v>465</c:v>
                </c:pt>
                <c:pt idx="30">
                  <c:v>555</c:v>
                </c:pt>
                <c:pt idx="31">
                  <c:v>574</c:v>
                </c:pt>
                <c:pt idx="32">
                  <c:v>703</c:v>
                </c:pt>
                <c:pt idx="33">
                  <c:v>737</c:v>
                </c:pt>
                <c:pt idx="34">
                  <c:v>836</c:v>
                </c:pt>
                <c:pt idx="35">
                  <c:v>904</c:v>
                </c:pt>
                <c:pt idx="36">
                  <c:v>827</c:v>
                </c:pt>
                <c:pt idx="37">
                  <c:v>1039</c:v>
                </c:pt>
                <c:pt idx="38">
                  <c:v>1034</c:v>
                </c:pt>
                <c:pt idx="39">
                  <c:v>1145</c:v>
                </c:pt>
                <c:pt idx="40">
                  <c:v>1228</c:v>
                </c:pt>
                <c:pt idx="4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5-41F7-A824-038F27BC8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869608976"/>
        <c:axId val="869609632"/>
      </c:barChart>
      <c:catAx>
        <c:axId val="86960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609632"/>
        <c:crosses val="autoZero"/>
        <c:auto val="1"/>
        <c:lblAlgn val="ctr"/>
        <c:lblOffset val="100"/>
        <c:noMultiLvlLbl val="0"/>
      </c:catAx>
      <c:valAx>
        <c:axId val="869609632"/>
        <c:scaling>
          <c:orientation val="minMax"/>
          <c:max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6089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75-4CD8-8F96-CF5B3AF0A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Sheet1!$L$4:$L$23</c:f>
              <c:strCache>
                <c:ptCount val="20"/>
                <c:pt idx="0">
                  <c:v>A. Agriculture, forestry and fishing</c:v>
                </c:pt>
                <c:pt idx="1">
                  <c:v>B. Mining and quarrying</c:v>
                </c:pt>
                <c:pt idx="2">
                  <c:v>C. Manufacturing</c:v>
                </c:pt>
                <c:pt idx="3">
                  <c:v>D. Electricity, gas, steam and air conditioning supply</c:v>
                </c:pt>
                <c:pt idx="4">
                  <c:v>E. Water supply; sewerage, waste management and remediation activities</c:v>
                </c:pt>
                <c:pt idx="5">
                  <c:v>F. Construction</c:v>
                </c:pt>
                <c:pt idx="6">
                  <c:v>G. Wholesale and retail trade; repair of motor vehicles and motorcycles</c:v>
                </c:pt>
                <c:pt idx="7">
                  <c:v>H. Transportation and storage</c:v>
                </c:pt>
                <c:pt idx="8">
                  <c:v>I. Accommodation and food service activities</c:v>
                </c:pt>
                <c:pt idx="9">
                  <c:v>J. Information and communication</c:v>
                </c:pt>
                <c:pt idx="10">
                  <c:v>K. Financial and insurance activities</c:v>
                </c:pt>
                <c:pt idx="11">
                  <c:v>L. Real estate activities</c:v>
                </c:pt>
                <c:pt idx="12">
                  <c:v>M. Professional, scientific and technical activities</c:v>
                </c:pt>
                <c:pt idx="13">
                  <c:v>N. Administrative and support service activities</c:v>
                </c:pt>
                <c:pt idx="14">
                  <c:v>P. Education</c:v>
                </c:pt>
                <c:pt idx="15">
                  <c:v>Q. Human health and social work activities</c:v>
                </c:pt>
                <c:pt idx="16">
                  <c:v>R. Arts, entertainment and recreation</c:v>
                </c:pt>
                <c:pt idx="17">
                  <c:v>S. Other service activities</c:v>
                </c:pt>
                <c:pt idx="18">
                  <c:v>T. Activities of households as employers</c:v>
                </c:pt>
                <c:pt idx="19">
                  <c:v>U. Activities of extraterritorial organizations and bodies</c:v>
                </c:pt>
              </c:strCache>
            </c:strRef>
          </c:cat>
          <c:val>
            <c:numRef>
              <c:f>Sheet1!$M$4:$M$23</c:f>
              <c:numCache>
                <c:formatCode>General</c:formatCode>
                <c:ptCount val="20"/>
                <c:pt idx="0">
                  <c:v>161</c:v>
                </c:pt>
                <c:pt idx="1">
                  <c:v>30</c:v>
                </c:pt>
                <c:pt idx="2">
                  <c:v>608</c:v>
                </c:pt>
                <c:pt idx="3">
                  <c:v>3</c:v>
                </c:pt>
                <c:pt idx="4">
                  <c:v>24</c:v>
                </c:pt>
                <c:pt idx="5">
                  <c:v>2141</c:v>
                </c:pt>
                <c:pt idx="6">
                  <c:v>3700</c:v>
                </c:pt>
                <c:pt idx="7">
                  <c:v>320</c:v>
                </c:pt>
                <c:pt idx="8">
                  <c:v>1861</c:v>
                </c:pt>
                <c:pt idx="9">
                  <c:v>265</c:v>
                </c:pt>
                <c:pt idx="10">
                  <c:v>1944</c:v>
                </c:pt>
                <c:pt idx="11">
                  <c:v>1549</c:v>
                </c:pt>
                <c:pt idx="12">
                  <c:v>2278</c:v>
                </c:pt>
                <c:pt idx="13">
                  <c:v>1777</c:v>
                </c:pt>
                <c:pt idx="14">
                  <c:v>83</c:v>
                </c:pt>
                <c:pt idx="15">
                  <c:v>483</c:v>
                </c:pt>
                <c:pt idx="16">
                  <c:v>600</c:v>
                </c:pt>
                <c:pt idx="17">
                  <c:v>679</c:v>
                </c:pt>
                <c:pt idx="18">
                  <c:v>1</c:v>
                </c:pt>
                <c:pt idx="19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5-4CD8-8F96-CF5B3AF0A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098113240"/>
        <c:axId val="1098119800"/>
      </c:barChart>
      <c:catAx>
        <c:axId val="109811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9800"/>
        <c:crosses val="autoZero"/>
        <c:auto val="1"/>
        <c:lblAlgn val="ctr"/>
        <c:lblOffset val="100"/>
        <c:noMultiLvlLbl val="0"/>
      </c:catAx>
      <c:valAx>
        <c:axId val="1098119800"/>
        <c:scaling>
          <c:orientation val="minMax"/>
          <c:max val="370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3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99539582691821"/>
          <c:y val="1.6768010333168482E-2"/>
          <c:w val="0.53261044883356057"/>
          <c:h val="0.918080441936095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5918635170603676E-2"/>
                  <c:y val="-4.79076578692140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59763339638406E-2"/>
                      <c:h val="4.812418965619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FE-46A9-BE91-D0FD16659F7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FE-46A9-BE91-D0FD16659F7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FE-46A9-BE91-D0FD16659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'[Total number of companies, 2021-01-18.xlsx]Sheet1 (2)'!$J$65:$J$75</c:f>
              <c:strCache>
                <c:ptCount val="11"/>
                <c:pt idx="0">
                  <c:v>LICENCED RESTAURANTS</c:v>
                </c:pt>
                <c:pt idx="1">
                  <c:v>OTHER FOOD SERVICES</c:v>
                </c:pt>
                <c:pt idx="2">
                  <c:v>UNLICENCED RESTAURANTS AND CAFES</c:v>
                </c:pt>
                <c:pt idx="3">
                  <c:v>RESTAURANTS</c:v>
                </c:pt>
                <c:pt idx="4">
                  <c:v>BARS</c:v>
                </c:pt>
                <c:pt idx="5">
                  <c:v>HOTELS AND SIMILAR ACCOMMODATION</c:v>
                </c:pt>
                <c:pt idx="6">
                  <c:v>EVENT CATERING ACTIVITIES</c:v>
                </c:pt>
                <c:pt idx="7">
                  <c:v>HOLIDAY CENTRES AND VILLAGES</c:v>
                </c:pt>
                <c:pt idx="8">
                  <c:v>YOUTH HOSTELS</c:v>
                </c:pt>
                <c:pt idx="9">
                  <c:v>HOTELS WITH RESTAURANTS</c:v>
                </c:pt>
                <c:pt idx="10">
                  <c:v>OTHER ACCOMMODATION</c:v>
                </c:pt>
              </c:strCache>
            </c:strRef>
          </c:cat>
          <c:val>
            <c:numRef>
              <c:f>'[Total number of companies, 2021-01-18.xlsx]Sheet1 (2)'!$K$65:$K$75</c:f>
              <c:numCache>
                <c:formatCode>General</c:formatCode>
                <c:ptCount val="11"/>
                <c:pt idx="0">
                  <c:v>1018</c:v>
                </c:pt>
                <c:pt idx="1">
                  <c:v>291</c:v>
                </c:pt>
                <c:pt idx="2">
                  <c:v>143</c:v>
                </c:pt>
                <c:pt idx="3">
                  <c:v>123</c:v>
                </c:pt>
                <c:pt idx="4">
                  <c:v>114</c:v>
                </c:pt>
                <c:pt idx="5">
                  <c:v>73</c:v>
                </c:pt>
                <c:pt idx="6">
                  <c:v>49</c:v>
                </c:pt>
                <c:pt idx="7">
                  <c:v>38</c:v>
                </c:pt>
                <c:pt idx="8">
                  <c:v>9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E-46A9-BE91-D0FD1665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098113240"/>
        <c:axId val="1098119800"/>
      </c:barChart>
      <c:catAx>
        <c:axId val="109811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9800"/>
        <c:crosses val="autoZero"/>
        <c:auto val="1"/>
        <c:lblAlgn val="ctr"/>
        <c:lblOffset val="100"/>
        <c:noMultiLvlLbl val="0"/>
      </c:catAx>
      <c:valAx>
        <c:axId val="1098119800"/>
        <c:scaling>
          <c:orientation val="minMax"/>
          <c:max val="1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companies in Register of the Chamber of Commerce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7-4DC3-9E03-C0773847E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'[Total number of companies, 2021-01-18.xlsx]Sheet1 (2)'!$J$41:$J$55</c:f>
              <c:strCache>
                <c:ptCount val="15"/>
                <c:pt idx="0">
                  <c:v>ACTIVITIES OF HEAD OFFICES</c:v>
                </c:pt>
                <c:pt idx="1">
                  <c:v>RESEARCH AND EXPERIMENTAL DEVELOPMENT ON SOCIAL SCIENCES AND HUMANITIES</c:v>
                </c:pt>
                <c:pt idx="2">
                  <c:v>ADVERTISING AGENCIES</c:v>
                </c:pt>
                <c:pt idx="3">
                  <c:v>MARKET RESEARCH AND PUBLIC OPINION POLLING</c:v>
                </c:pt>
                <c:pt idx="4">
                  <c:v>BOOKKEEPING ACTIVITIES</c:v>
                </c:pt>
                <c:pt idx="5">
                  <c:v>ACCOUNTING AND AUDITING ACTIVITIES</c:v>
                </c:pt>
                <c:pt idx="6">
                  <c:v>FINANCIAL MANAGEMENT</c:v>
                </c:pt>
                <c:pt idx="7">
                  <c:v>BARRISTERS AT LAW</c:v>
                </c:pt>
                <c:pt idx="8">
                  <c:v>SPECIALISED DESIGN ACTIVITIES</c:v>
                </c:pt>
                <c:pt idx="9">
                  <c:v>ENGINEERS AND OTHER TECHNICAL DESIGN AND CONSULTANCY</c:v>
                </c:pt>
                <c:pt idx="10">
                  <c:v>PORTRAIT PHOTOGRAPHIC ACTIVITIES</c:v>
                </c:pt>
                <c:pt idx="11">
                  <c:v>HOLDINGS (GEEN FINANCIËLE)</c:v>
                </c:pt>
                <c:pt idx="12">
                  <c:v>VETERINARY ACTIVITIES</c:v>
                </c:pt>
                <c:pt idx="13">
                  <c:v>SOLICITORS</c:v>
                </c:pt>
                <c:pt idx="14">
                  <c:v>ARCHITECTURAL ACTIVITIES</c:v>
                </c:pt>
              </c:strCache>
            </c:strRef>
          </c:cat>
          <c:val>
            <c:numRef>
              <c:f>'[Total number of companies, 2021-01-18.xlsx]Sheet1 (2)'!$K$41:$K$55</c:f>
              <c:numCache>
                <c:formatCode>General</c:formatCode>
                <c:ptCount val="15"/>
                <c:pt idx="0">
                  <c:v>755</c:v>
                </c:pt>
                <c:pt idx="1">
                  <c:v>313</c:v>
                </c:pt>
                <c:pt idx="2">
                  <c:v>211</c:v>
                </c:pt>
                <c:pt idx="3">
                  <c:v>197</c:v>
                </c:pt>
                <c:pt idx="4">
                  <c:v>158</c:v>
                </c:pt>
                <c:pt idx="5">
                  <c:v>143</c:v>
                </c:pt>
                <c:pt idx="6">
                  <c:v>142</c:v>
                </c:pt>
                <c:pt idx="7">
                  <c:v>120</c:v>
                </c:pt>
                <c:pt idx="8">
                  <c:v>60</c:v>
                </c:pt>
                <c:pt idx="9">
                  <c:v>53</c:v>
                </c:pt>
                <c:pt idx="10">
                  <c:v>50</c:v>
                </c:pt>
                <c:pt idx="11">
                  <c:v>39</c:v>
                </c:pt>
                <c:pt idx="12">
                  <c:v>14</c:v>
                </c:pt>
                <c:pt idx="13">
                  <c:v>10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7-4DC3-9E03-C0773847E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098113240"/>
        <c:axId val="1098119800"/>
      </c:barChart>
      <c:catAx>
        <c:axId val="109811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9800"/>
        <c:crosses val="autoZero"/>
        <c:auto val="1"/>
        <c:lblAlgn val="ctr"/>
        <c:lblOffset val="100"/>
        <c:noMultiLvlLbl val="0"/>
      </c:catAx>
      <c:valAx>
        <c:axId val="10981198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'[Total number of companies, 2021-01-18.xlsx]Sheet1 (2)'!$J$27:$J$35</c:f>
              <c:strCache>
                <c:ptCount val="9"/>
                <c:pt idx="0">
                  <c:v>LIMITED LIABILITY COMPANY</c:v>
                </c:pt>
                <c:pt idx="1">
                  <c:v>SOLE OWNERSHIP</c:v>
                </c:pt>
                <c:pt idx="2">
                  <c:v>ARUBA EXEMPT CORPORATION</c:v>
                </c:pt>
                <c:pt idx="3">
                  <c:v>OPEN PARTNERSHIP</c:v>
                </c:pt>
                <c:pt idx="4">
                  <c:v>FOREIGN FORMED CORPORATION</c:v>
                </c:pt>
                <c:pt idx="5">
                  <c:v>PARTNERSHIP</c:v>
                </c:pt>
                <c:pt idx="6">
                  <c:v>COOPERATIVE SOCIETY</c:v>
                </c:pt>
                <c:pt idx="7">
                  <c:v>PRIVATE CORPORATION</c:v>
                </c:pt>
                <c:pt idx="8">
                  <c:v>LIMITED PARTNERSHIP</c:v>
                </c:pt>
              </c:strCache>
            </c:strRef>
          </c:cat>
          <c:val>
            <c:numRef>
              <c:f>'[Total number of companies, 2021-01-18.xlsx]Sheet1 (2)'!$K$27:$K$35</c:f>
              <c:numCache>
                <c:formatCode>General</c:formatCode>
                <c:ptCount val="9"/>
                <c:pt idx="0">
                  <c:v>10842</c:v>
                </c:pt>
                <c:pt idx="1">
                  <c:v>6199</c:v>
                </c:pt>
                <c:pt idx="2">
                  <c:v>1159</c:v>
                </c:pt>
                <c:pt idx="3">
                  <c:v>151</c:v>
                </c:pt>
                <c:pt idx="4">
                  <c:v>142</c:v>
                </c:pt>
                <c:pt idx="5">
                  <c:v>26</c:v>
                </c:pt>
                <c:pt idx="6">
                  <c:v>21</c:v>
                </c:pt>
                <c:pt idx="7">
                  <c:v>21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8-4476-A128-05CD53BCA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098113240"/>
        <c:axId val="1098119800"/>
      </c:barChart>
      <c:catAx>
        <c:axId val="109811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9800"/>
        <c:crosses val="autoZero"/>
        <c:auto val="1"/>
        <c:lblAlgn val="ctr"/>
        <c:lblOffset val="100"/>
        <c:noMultiLvlLbl val="0"/>
      </c:catAx>
      <c:valAx>
        <c:axId val="1098119800"/>
        <c:scaling>
          <c:orientation val="minMax"/>
          <c:max val="1100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'[Total number of companies, 2021-01-18.xlsx]Sheet1 (2)'!$J$79:$J$87</c:f>
              <c:strCache>
                <c:ptCount val="9"/>
                <c:pt idx="0">
                  <c:v>Noord/Tanki Leendert</c:v>
                </c:pt>
                <c:pt idx="1">
                  <c:v>Oranjestad East</c:v>
                </c:pt>
                <c:pt idx="2">
                  <c:v>Oranjestad West</c:v>
                </c:pt>
                <c:pt idx="3">
                  <c:v>Paradera</c:v>
                </c:pt>
                <c:pt idx="4">
                  <c:v>Santa Cruz</c:v>
                </c:pt>
                <c:pt idx="5">
                  <c:v>Savaneta</c:v>
                </c:pt>
                <c:pt idx="6">
                  <c:v>San Nicolas North</c:v>
                </c:pt>
                <c:pt idx="7">
                  <c:v>San Nicolas South</c:v>
                </c:pt>
                <c:pt idx="8">
                  <c:v>Unknown</c:v>
                </c:pt>
              </c:strCache>
            </c:strRef>
          </c:cat>
          <c:val>
            <c:numRef>
              <c:f>'[Total number of companies, 2021-01-18.xlsx]Sheet1 (2)'!$K$79:$K$87</c:f>
              <c:numCache>
                <c:formatCode>#,##0</c:formatCode>
                <c:ptCount val="9"/>
                <c:pt idx="0">
                  <c:v>4975</c:v>
                </c:pt>
                <c:pt idx="1">
                  <c:v>4504</c:v>
                </c:pt>
                <c:pt idx="2">
                  <c:v>4606</c:v>
                </c:pt>
                <c:pt idx="3">
                  <c:v>1201</c:v>
                </c:pt>
                <c:pt idx="4">
                  <c:v>1457</c:v>
                </c:pt>
                <c:pt idx="5" formatCode="General">
                  <c:v>736</c:v>
                </c:pt>
                <c:pt idx="6" formatCode="General">
                  <c:v>404</c:v>
                </c:pt>
                <c:pt idx="7" formatCode="General">
                  <c:v>675</c:v>
                </c:pt>
                <c:pt idx="8" formatCode="General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0-4D4B-99BB-940E646A8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098113240"/>
        <c:axId val="1098119800"/>
      </c:barChart>
      <c:catAx>
        <c:axId val="109811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9800"/>
        <c:crosses val="autoZero"/>
        <c:auto val="1"/>
        <c:lblAlgn val="ctr"/>
        <c:lblOffset val="100"/>
        <c:noMultiLvlLbl val="0"/>
      </c:catAx>
      <c:valAx>
        <c:axId val="10981198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1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'Dashboard for DB'!$A$68</c:f>
              <c:strCache>
                <c:ptCount val="1"/>
                <c:pt idx="0">
                  <c:v>New registrations, 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392390776522611E-2"/>
                  <c:y val="8.20274039238216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C2-4A6C-B3FA-94A1DF8A2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'Dashboard for DB'!$A$70:$A$87</c:f>
              <c:strCache>
                <c:ptCount val="18"/>
                <c:pt idx="0">
                  <c:v>Wholesale and retail trade</c:v>
                </c:pt>
                <c:pt idx="1">
                  <c:v>Professional, scientific and technical activities</c:v>
                </c:pt>
                <c:pt idx="2">
                  <c:v>Accommodation and food service activities</c:v>
                </c:pt>
                <c:pt idx="3">
                  <c:v>Construction</c:v>
                </c:pt>
                <c:pt idx="4">
                  <c:v>Administrative and support service activities</c:v>
                </c:pt>
                <c:pt idx="5">
                  <c:v>Other service activities</c:v>
                </c:pt>
                <c:pt idx="6">
                  <c:v>Real estate activities</c:v>
                </c:pt>
                <c:pt idx="7">
                  <c:v>Arts, entertainment and recreation</c:v>
                </c:pt>
                <c:pt idx="8">
                  <c:v>Manufacturing</c:v>
                </c:pt>
                <c:pt idx="9">
                  <c:v>Human health and social work activities</c:v>
                </c:pt>
                <c:pt idx="10">
                  <c:v>Agriculture, forestry and fishing</c:v>
                </c:pt>
                <c:pt idx="11">
                  <c:v>Education</c:v>
                </c:pt>
                <c:pt idx="12">
                  <c:v>Transportation and storage</c:v>
                </c:pt>
                <c:pt idx="13">
                  <c:v>Information and communication</c:v>
                </c:pt>
                <c:pt idx="14">
                  <c:v>Financial and insurance activities</c:v>
                </c:pt>
                <c:pt idx="15">
                  <c:v>(blank)</c:v>
                </c:pt>
                <c:pt idx="16">
                  <c:v>Activities of extraterritorial organizations and bodies</c:v>
                </c:pt>
                <c:pt idx="17">
                  <c:v>Mining and quarrying</c:v>
                </c:pt>
              </c:strCache>
            </c:strRef>
          </c:cat>
          <c:val>
            <c:numRef>
              <c:f>'Dashboard for DB'!$N$70:$N$87</c:f>
              <c:numCache>
                <c:formatCode>General</c:formatCode>
                <c:ptCount val="18"/>
                <c:pt idx="0">
                  <c:v>228</c:v>
                </c:pt>
                <c:pt idx="1">
                  <c:v>168</c:v>
                </c:pt>
                <c:pt idx="2">
                  <c:v>166</c:v>
                </c:pt>
                <c:pt idx="3">
                  <c:v>133</c:v>
                </c:pt>
                <c:pt idx="4">
                  <c:v>124</c:v>
                </c:pt>
                <c:pt idx="5">
                  <c:v>100</c:v>
                </c:pt>
                <c:pt idx="6">
                  <c:v>89</c:v>
                </c:pt>
                <c:pt idx="7">
                  <c:v>49</c:v>
                </c:pt>
                <c:pt idx="8">
                  <c:v>46</c:v>
                </c:pt>
                <c:pt idx="9">
                  <c:v>45</c:v>
                </c:pt>
                <c:pt idx="10">
                  <c:v>37</c:v>
                </c:pt>
                <c:pt idx="11">
                  <c:v>25</c:v>
                </c:pt>
                <c:pt idx="12">
                  <c:v>24</c:v>
                </c:pt>
                <c:pt idx="13">
                  <c:v>18</c:v>
                </c:pt>
                <c:pt idx="14">
                  <c:v>7</c:v>
                </c:pt>
                <c:pt idx="15">
                  <c:v>4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4-443D-B197-153EC76CC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76070240"/>
        <c:axId val="1053000576"/>
      </c:barChart>
      <c:catAx>
        <c:axId val="77607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00576"/>
        <c:crosses val="autoZero"/>
        <c:auto val="1"/>
        <c:lblAlgn val="ctr"/>
        <c:lblOffset val="100"/>
        <c:noMultiLvlLbl val="0"/>
      </c:catAx>
      <c:valAx>
        <c:axId val="1053000576"/>
        <c:scaling>
          <c:orientation val="minMax"/>
          <c:max val="23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7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'Dashboard for DB'!$A$23</c:f>
              <c:strCache>
                <c:ptCount val="1"/>
                <c:pt idx="0">
                  <c:v>Cancallations &amp; Liquidations, 2020</c:v>
                </c:pt>
              </c:strCache>
            </c:strRef>
          </c:tx>
          <c:spPr>
            <a:solidFill>
              <a:srgbClr val="B1130F"/>
            </a:solidFill>
            <a:ln>
              <a:solidFill>
                <a:srgbClr val="B1130F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-4.22393245310499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27-4AF3-AC31-FE520879E9D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27-4AF3-AC31-FE520879E9D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27-4AF3-AC31-FE520879E9D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27-4AF3-AC31-FE520879E9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'Dashboard for DB'!$A$25:$A$41</c:f>
              <c:strCache>
                <c:ptCount val="17"/>
                <c:pt idx="0">
                  <c:v>Wholesale and retail trade</c:v>
                </c:pt>
                <c:pt idx="1">
                  <c:v>Accommodation and food service activities</c:v>
                </c:pt>
                <c:pt idx="2">
                  <c:v>Administrative and support service activities</c:v>
                </c:pt>
                <c:pt idx="3">
                  <c:v>Construction</c:v>
                </c:pt>
                <c:pt idx="4">
                  <c:v>Professional, scientific and technical activities</c:v>
                </c:pt>
                <c:pt idx="5">
                  <c:v>Financial and insurance activities</c:v>
                </c:pt>
                <c:pt idx="6">
                  <c:v>Other service activities</c:v>
                </c:pt>
                <c:pt idx="7">
                  <c:v>Real estate activities</c:v>
                </c:pt>
                <c:pt idx="8">
                  <c:v>Arts, entertainment and recreation</c:v>
                </c:pt>
                <c:pt idx="9">
                  <c:v>Human health and social work activities</c:v>
                </c:pt>
                <c:pt idx="10">
                  <c:v>Manufacturing</c:v>
                </c:pt>
                <c:pt idx="11">
                  <c:v>Information and communication</c:v>
                </c:pt>
                <c:pt idx="12">
                  <c:v>Transportation and storage</c:v>
                </c:pt>
                <c:pt idx="13">
                  <c:v>Agriculture, forestry and fishing</c:v>
                </c:pt>
                <c:pt idx="14">
                  <c:v>Education</c:v>
                </c:pt>
                <c:pt idx="15">
                  <c:v>Activities of extraterritorial organizations and bodies</c:v>
                </c:pt>
                <c:pt idx="16">
                  <c:v>(blank)</c:v>
                </c:pt>
              </c:strCache>
            </c:strRef>
          </c:cat>
          <c:val>
            <c:numRef>
              <c:f>'Dashboard for DB'!$N$25:$N$41</c:f>
              <c:numCache>
                <c:formatCode>General</c:formatCode>
                <c:ptCount val="17"/>
                <c:pt idx="0">
                  <c:v>116</c:v>
                </c:pt>
                <c:pt idx="1">
                  <c:v>83</c:v>
                </c:pt>
                <c:pt idx="2">
                  <c:v>73</c:v>
                </c:pt>
                <c:pt idx="3">
                  <c:v>57</c:v>
                </c:pt>
                <c:pt idx="4">
                  <c:v>48</c:v>
                </c:pt>
                <c:pt idx="5">
                  <c:v>40</c:v>
                </c:pt>
                <c:pt idx="6">
                  <c:v>31</c:v>
                </c:pt>
                <c:pt idx="7">
                  <c:v>30</c:v>
                </c:pt>
                <c:pt idx="8">
                  <c:v>28</c:v>
                </c:pt>
                <c:pt idx="9">
                  <c:v>18</c:v>
                </c:pt>
                <c:pt idx="10">
                  <c:v>15</c:v>
                </c:pt>
                <c:pt idx="11">
                  <c:v>12</c:v>
                </c:pt>
                <c:pt idx="12">
                  <c:v>8</c:v>
                </c:pt>
                <c:pt idx="13">
                  <c:v>6</c:v>
                </c:pt>
                <c:pt idx="14">
                  <c:v>5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5-40C8-A36C-CE924E763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76070240"/>
        <c:axId val="1053000576"/>
      </c:barChart>
      <c:catAx>
        <c:axId val="77607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00576"/>
        <c:crosses val="autoZero"/>
        <c:auto val="1"/>
        <c:lblAlgn val="ctr"/>
        <c:lblOffset val="100"/>
        <c:noMultiLvlLbl val="0"/>
      </c:catAx>
      <c:valAx>
        <c:axId val="1053000576"/>
        <c:scaling>
          <c:orientation val="minMax"/>
          <c:max val="15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7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D86D-8FE5-4F97-B7A8-4A787B07DAB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E730-BEE2-45B3-8590-E6D038217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7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BE730-BEE2-45B3-8590-E6D038217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BE730-BEE2-45B3-8590-E6D038217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4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BE730-BEE2-45B3-8590-E6D038217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5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2280-AC96-4A1B-942A-B675D7F931C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F0D6-A985-45A3-AFEC-300C7883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48A84B70-B8D7-4734-ADC1-40259EBAB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12753"/>
            <a:ext cx="12200792" cy="812877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92" y="316822"/>
            <a:ext cx="6840000" cy="2387600"/>
          </a:xfrm>
          <a:solidFill>
            <a:srgbClr val="0070C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en-ZA" dirty="0"/>
              <a:t> </a:t>
            </a:r>
            <a:br>
              <a:rPr lang="en-ZA" dirty="0"/>
            </a:br>
            <a:r>
              <a:rPr lang="en-ZA" dirty="0"/>
              <a:t>			</a:t>
            </a:r>
            <a:r>
              <a:rPr lang="en-US" sz="3200" spc="-150" dirty="0">
                <a:solidFill>
                  <a:schemeClr val="bg1"/>
                </a:solidFill>
                <a:latin typeface="Rockwell" panose="02060603020205020403" pitchFamily="18" charset="0"/>
              </a:rPr>
              <a:t>Chamber of  Commerce 			and Industry</a:t>
            </a:r>
            <a:br>
              <a:rPr lang="en-US" sz="3200" spc="-15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3200" spc="-15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endParaRPr lang="en-ZA" sz="3200" spc="-15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A17B3D5-D184-4B6F-9394-72CCE86D2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44" b="18888"/>
          <a:stretch/>
        </p:blipFill>
        <p:spPr>
          <a:xfrm>
            <a:off x="292639" y="768935"/>
            <a:ext cx="2477268" cy="14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0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37B257-EDD9-4962-9625-6570CB6CC6C5}"/>
              </a:ext>
            </a:extLst>
          </p:cNvPr>
          <p:cNvSpPr/>
          <p:nvPr/>
        </p:nvSpPr>
        <p:spPr>
          <a:xfrm>
            <a:off x="0" y="1325561"/>
            <a:ext cx="12192000" cy="5532439"/>
          </a:xfrm>
          <a:prstGeom prst="rect">
            <a:avLst/>
          </a:prstGeom>
          <a:solidFill>
            <a:srgbClr val="0070C0"/>
          </a:solidFill>
          <a:ln>
            <a:solidFill>
              <a:srgbClr val="3F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30BA35-2F03-42D8-85FE-472BB4619719}"/>
              </a:ext>
            </a:extLst>
          </p:cNvPr>
          <p:cNvSpPr/>
          <p:nvPr/>
        </p:nvSpPr>
        <p:spPr>
          <a:xfrm>
            <a:off x="1155656" y="1883871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FD3FA-55C3-481A-AC00-7C83C82C652D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F8DFF"/>
          </a:solidFill>
          <a:ln>
            <a:solidFill>
              <a:srgbClr val="3F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EDFF4-425E-46DA-8CCC-02E20DC9555A}"/>
              </a:ext>
            </a:extLst>
          </p:cNvPr>
          <p:cNvSpPr txBox="1"/>
          <p:nvPr/>
        </p:nvSpPr>
        <p:spPr>
          <a:xfrm>
            <a:off x="326861" y="447460"/>
            <a:ext cx="9946431" cy="4306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Trade and investment opportunities in Aruba</a:t>
            </a:r>
            <a:endParaRPr lang="en-ZA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72DE98C-68C6-410E-844A-84D2E97FC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512" y1="16891" x2="36512" y2="16891"/>
                        <a14:foregroundMark x1="28140" y1="38864" x2="28140" y2="38864"/>
                        <a14:foregroundMark x1="62326" y1="20179" x2="62326" y2="20179"/>
                        <a14:foregroundMark x1="26744" y1="60090" x2="26744" y2="60090"/>
                        <a14:foregroundMark x1="48837" y1="42302" x2="48837" y2="42302"/>
                        <a14:foregroundMark x1="37791" y1="63677" x2="37791" y2="63677"/>
                        <a14:foregroundMark x1="56860" y1="83558" x2="56860" y2="83558"/>
                        <a14:foregroundMark x1="62326" y1="60389" x2="62326" y2="60389"/>
                        <a14:foregroundMark x1="54884" y1="38266" x2="54884" y2="38266"/>
                        <a14:foregroundMark x1="53953" y1="36771" x2="53953" y2="36771"/>
                        <a14:foregroundMark x1="53488" y1="35725" x2="53488" y2="35725"/>
                        <a14:foregroundMark x1="51977" y1="35725" x2="51977" y2="35725"/>
                        <a14:foregroundMark x1="51628" y1="35277" x2="45814" y2="35277"/>
                        <a14:foregroundMark x1="45814" y1="35277" x2="42907" y2="42003"/>
                        <a14:foregroundMark x1="42907" y1="42003" x2="44884" y2="49178"/>
                        <a14:foregroundMark x1="44884" y1="49178" x2="50581" y2="51570"/>
                        <a14:foregroundMark x1="50581" y1="51570" x2="55116" y2="45590"/>
                        <a14:foregroundMark x1="55116" y1="45590" x2="54419" y2="38117"/>
                        <a14:foregroundMark x1="54419" y1="38117" x2="53953" y2="45740"/>
                        <a14:foregroundMark x1="53953" y1="45740" x2="51977" y2="49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5" y="1907376"/>
            <a:ext cx="1912177" cy="1487496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1CA9D34-B0DC-4C78-863E-5AF177510570}"/>
              </a:ext>
            </a:extLst>
          </p:cNvPr>
          <p:cNvSpPr txBox="1">
            <a:spLocks/>
          </p:cNvSpPr>
          <p:nvPr/>
        </p:nvSpPr>
        <p:spPr>
          <a:xfrm>
            <a:off x="854137" y="1418825"/>
            <a:ext cx="2160000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ZA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Population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2713FE5-12E9-49E3-A451-679AB9BFE01F}"/>
              </a:ext>
            </a:extLst>
          </p:cNvPr>
          <p:cNvSpPr txBox="1">
            <a:spLocks/>
          </p:cNvSpPr>
          <p:nvPr/>
        </p:nvSpPr>
        <p:spPr>
          <a:xfrm>
            <a:off x="607949" y="3609613"/>
            <a:ext cx="2160000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B4E79E-5889-423F-BC21-C6AA1840E8E2}"/>
              </a:ext>
            </a:extLst>
          </p:cNvPr>
          <p:cNvSpPr/>
          <p:nvPr/>
        </p:nvSpPr>
        <p:spPr>
          <a:xfrm>
            <a:off x="5062146" y="1850076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032DDF-EC13-4094-BB0E-3E9196E5ED2F}"/>
              </a:ext>
            </a:extLst>
          </p:cNvPr>
          <p:cNvSpPr/>
          <p:nvPr/>
        </p:nvSpPr>
        <p:spPr>
          <a:xfrm>
            <a:off x="9681281" y="1850076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6B75FA1-D5AD-473C-B369-4400D5171E3E}"/>
              </a:ext>
            </a:extLst>
          </p:cNvPr>
          <p:cNvSpPr txBox="1">
            <a:spLocks/>
          </p:cNvSpPr>
          <p:nvPr/>
        </p:nvSpPr>
        <p:spPr>
          <a:xfrm>
            <a:off x="4737928" y="1393186"/>
            <a:ext cx="2160000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ZA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Economy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B731D87-F720-4DAF-AABE-EBEB6C417B7D}"/>
              </a:ext>
            </a:extLst>
          </p:cNvPr>
          <p:cNvSpPr txBox="1">
            <a:spLocks/>
          </p:cNvSpPr>
          <p:nvPr/>
        </p:nvSpPr>
        <p:spPr>
          <a:xfrm>
            <a:off x="9281535" y="1393186"/>
            <a:ext cx="2160000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ZA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Security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B9A9532-F998-4877-836B-4FE97F8191B2}"/>
              </a:ext>
            </a:extLst>
          </p:cNvPr>
          <p:cNvSpPr txBox="1">
            <a:spLocks/>
          </p:cNvSpPr>
          <p:nvPr/>
        </p:nvSpPr>
        <p:spPr>
          <a:xfrm>
            <a:off x="4937760" y="3520430"/>
            <a:ext cx="2770632" cy="3236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Strategic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location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Connectivity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>
                <a:solidFill>
                  <a:schemeClr val="bg1"/>
                </a:solidFill>
                <a:latin typeface="+mj-lt"/>
              </a:rPr>
              <a:t>ICT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infrastructure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Skilled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workfore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>
                <a:solidFill>
                  <a:schemeClr val="bg1"/>
                </a:solidFill>
                <a:latin typeface="+mj-lt"/>
              </a:rPr>
              <a:t>Judicial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system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Tax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incentives</a:t>
            </a:r>
          </a:p>
          <a:p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E3D3D5-8105-43D9-BE74-433BC62E1967}"/>
              </a:ext>
            </a:extLst>
          </p:cNvPr>
          <p:cNvSpPr txBox="1">
            <a:spLocks/>
          </p:cNvSpPr>
          <p:nvPr/>
        </p:nvSpPr>
        <p:spPr>
          <a:xfrm>
            <a:off x="9299448" y="3517382"/>
            <a:ext cx="2513264" cy="3236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Polítical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stability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Support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from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Netherlands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>
                <a:solidFill>
                  <a:schemeClr val="bg1"/>
                </a:solidFill>
                <a:latin typeface="+mj-lt"/>
              </a:rPr>
              <a:t>Low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crime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rates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Outside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hurricane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belt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>
                <a:solidFill>
                  <a:schemeClr val="bg1"/>
                </a:solidFill>
                <a:latin typeface="+mj-lt"/>
              </a:rPr>
              <a:t>Low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level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inflation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Currency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pegged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to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US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dollar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5BE9C59-092C-4F54-B0DA-0FB01195D031}"/>
              </a:ext>
            </a:extLst>
          </p:cNvPr>
          <p:cNvSpPr txBox="1">
            <a:spLocks/>
          </p:cNvSpPr>
          <p:nvPr/>
        </p:nvSpPr>
        <p:spPr>
          <a:xfrm>
            <a:off x="62296" y="3517382"/>
            <a:ext cx="3895344" cy="3236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/>
                </a:solidFill>
                <a:latin typeface="+mj-lt"/>
              </a:rPr>
              <a:t>Aruba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ranks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#10 in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world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with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regard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to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population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density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>
                <a:solidFill>
                  <a:schemeClr val="bg1"/>
                </a:solidFill>
                <a:latin typeface="+mj-lt"/>
              </a:rPr>
              <a:t>Aruba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ranks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#23 in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world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with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regard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to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car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density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Connectivity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is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high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quality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with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more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phones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than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people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Island.</a:t>
            </a: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Multy-divers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people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from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133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countries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are living in Aruba</a:t>
            </a:r>
          </a:p>
          <a:p>
            <a:r>
              <a:rPr lang="es-CO" sz="1600" dirty="0" err="1">
                <a:solidFill>
                  <a:schemeClr val="bg1"/>
                </a:solidFill>
                <a:latin typeface="+mj-lt"/>
              </a:rPr>
              <a:t>Most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people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speak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4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languages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  <a:p>
            <a:endParaRPr lang="es-CO" sz="1600" dirty="0">
              <a:solidFill>
                <a:schemeClr val="bg1"/>
              </a:solidFill>
              <a:latin typeface="+mj-lt"/>
            </a:endParaRPr>
          </a:p>
          <a:p>
            <a:endParaRPr lang="ru-RU" sz="1600" dirty="0">
              <a:solidFill>
                <a:schemeClr val="bg1"/>
              </a:solidFill>
              <a:latin typeface="+mj-lt"/>
            </a:endParaRPr>
          </a:p>
          <a:p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BA139EA-A982-47A0-B988-90C980B1C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16" y="1964809"/>
            <a:ext cx="1283048" cy="1283048"/>
          </a:xfrm>
          <a:prstGeom prst="rect">
            <a:avLst/>
          </a:prstGeom>
        </p:spPr>
      </p:pic>
      <p:pic>
        <p:nvPicPr>
          <p:cNvPr id="24" name="Picture 23" descr="A picture containing text, athletic game, vector graphics&#10;&#10;Description automatically generated">
            <a:extLst>
              <a:ext uri="{FF2B5EF4-FFF2-40B4-BE49-F238E27FC236}">
                <a16:creationId xmlns:a16="http://schemas.microsoft.com/office/drawing/2014/main" id="{22CFC62F-534A-4C91-8593-202EFA298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2" b="97672" l="2024" r="97262">
                        <a14:foregroundMark x1="12143" y1="21653" x2="12143" y2="21653"/>
                        <a14:foregroundMark x1="38214" y1="6403" x2="38214" y2="6403"/>
                        <a14:foregroundMark x1="6429" y1="31781" x2="6429" y2="31781"/>
                        <a14:foregroundMark x1="72143" y1="89988" x2="72143" y2="89988"/>
                        <a14:foregroundMark x1="97262" y1="60186" x2="97262" y2="60186"/>
                        <a14:foregroundMark x1="50000" y1="3958" x2="50000" y2="3958"/>
                        <a14:foregroundMark x1="24167" y1="87194" x2="24167" y2="87194"/>
                        <a14:foregroundMark x1="38095" y1="61700" x2="38095" y2="61700"/>
                        <a14:foregroundMark x1="55952" y1="93830" x2="55952" y2="93830"/>
                        <a14:foregroundMark x1="51548" y1="97788" x2="51548" y2="97788"/>
                        <a14:foregroundMark x1="2024" y1="52270" x2="2024" y2="52270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13" y="1946250"/>
            <a:ext cx="1266499" cy="1295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9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45E31743-F271-4E54-BAE6-0E5CC93E0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5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8" name="Picture 7" descr="A group of people sitting around a table with a computer and papers on it&#10;&#10;Description automatically generated with medium confidence">
            <a:extLst>
              <a:ext uri="{FF2B5EF4-FFF2-40B4-BE49-F238E27FC236}">
                <a16:creationId xmlns:a16="http://schemas.microsoft.com/office/drawing/2014/main" id="{73F424A9-832B-49C2-902E-7CFEEF732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678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FDE61-8046-46EB-A096-D9D0F3C433C1}"/>
              </a:ext>
            </a:extLst>
          </p:cNvPr>
          <p:cNvSpPr txBox="1"/>
          <p:nvPr/>
        </p:nvSpPr>
        <p:spPr>
          <a:xfrm>
            <a:off x="325016" y="260032"/>
            <a:ext cx="4804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3F8DFF"/>
                </a:solidFill>
              </a:rPr>
              <a:t>The Chamber of Aruba can help you. We: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800" i="1" dirty="0">
                <a:solidFill>
                  <a:srgbClr val="3F8DFF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A30543-D9F4-41E0-AECD-793694621D9D}"/>
              </a:ext>
            </a:extLst>
          </p:cNvPr>
          <p:cNvSpPr txBox="1"/>
          <p:nvPr/>
        </p:nvSpPr>
        <p:spPr>
          <a:xfrm>
            <a:off x="325016" y="2157948"/>
            <a:ext cx="50519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8DFF"/>
                </a:solidFill>
              </a:rPr>
              <a:t>Organize matchmaking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8DFF"/>
                </a:solidFill>
              </a:rPr>
              <a:t>Facilitate trade missions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8DFF"/>
                </a:solidFill>
              </a:rPr>
              <a:t>Provide personal business consultations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8DFF"/>
                </a:solidFill>
              </a:rPr>
              <a:t>Give training and courses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8DFF"/>
                </a:solidFill>
              </a:rPr>
              <a:t>Providing statistics about companies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8DFF"/>
                </a:solidFill>
              </a:rPr>
              <a:t>Provide online registration of your company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2400" i="1" dirty="0">
                <a:solidFill>
                  <a:srgbClr val="3F8D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16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&#10;&#10;Description automatically generated">
            <a:extLst>
              <a:ext uri="{FF2B5EF4-FFF2-40B4-BE49-F238E27FC236}">
                <a16:creationId xmlns:a16="http://schemas.microsoft.com/office/drawing/2014/main" id="{F3BDB004-2237-4677-8B99-593042EE0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35200"/>
            <a:ext cx="12188886" cy="2387600"/>
          </a:xfrm>
          <a:solidFill>
            <a:srgbClr val="0070C0">
              <a:alpha val="80000"/>
            </a:srgbClr>
          </a:solidFill>
        </p:spPr>
        <p:txBody>
          <a:bodyPr/>
          <a:lstStyle/>
          <a:p>
            <a:pPr algn="r"/>
            <a:r>
              <a:rPr lang="en-ZA" dirty="0"/>
              <a:t> </a:t>
            </a:r>
            <a:br>
              <a:rPr lang="en-ZA" dirty="0"/>
            </a:b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Vision of the Chamber</a:t>
            </a:r>
            <a:endParaRPr lang="en-ZA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204" y="2514600"/>
            <a:ext cx="10291363" cy="989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2800" i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To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be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primary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resource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center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business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community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in Aruba and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foster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a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prosporous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entrepreneurial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i="1" dirty="0" err="1">
                <a:solidFill>
                  <a:schemeClr val="bg1"/>
                </a:solidFill>
                <a:latin typeface="+mj-lt"/>
              </a:rPr>
              <a:t>environment</a:t>
            </a:r>
            <a:r>
              <a:rPr lang="es-ES" sz="2800" i="1" dirty="0">
                <a:solidFill>
                  <a:schemeClr val="bg1"/>
                </a:solidFill>
                <a:latin typeface="+mj-lt"/>
              </a:rPr>
              <a:t>”</a:t>
            </a:r>
            <a:endParaRPr lang="en-US" sz="28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9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396E8523-7781-4612-8101-E334805B6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5AC3898-704A-4F11-9A74-86D3B9BB1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23601"/>
              </p:ext>
            </p:extLst>
          </p:nvPr>
        </p:nvGraphicFramePr>
        <p:xfrm>
          <a:off x="6381750" y="1240971"/>
          <a:ext cx="5810230" cy="551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D502A819-0368-4F8A-BDF9-D15B4A3F0942}"/>
              </a:ext>
            </a:extLst>
          </p:cNvPr>
          <p:cNvSpPr/>
          <p:nvPr/>
        </p:nvSpPr>
        <p:spPr>
          <a:xfrm>
            <a:off x="0" y="-24034"/>
            <a:ext cx="12191980" cy="96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ckwell" panose="02060603020205020403" pitchFamily="18" charset="0"/>
              </a:rPr>
              <a:t>Number of newly registered and still active companies by year of establishment. 1980-2021</a:t>
            </a:r>
          </a:p>
        </p:txBody>
      </p:sp>
    </p:spTree>
    <p:extLst>
      <p:ext uri="{BB962C8B-B14F-4D97-AF65-F5344CB8AC3E}">
        <p14:creationId xmlns:p14="http://schemas.microsoft.com/office/powerpoint/2010/main" val="47121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47DE64C1-3E77-41A0-A084-14B29DE08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484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3999"/>
            <a:ext cx="4504849" cy="126413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r"/>
            <a:r>
              <a:rPr lang="en-ZA" sz="4200" dirty="0">
                <a:solidFill>
                  <a:schemeClr val="bg1"/>
                </a:solidFill>
                <a:latin typeface="Rockwell" panose="02060603020205020403" pitchFamily="18" charset="0"/>
              </a:rPr>
              <a:t>Companies in Aruba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 txBox="1">
            <a:spLocks/>
          </p:cNvSpPr>
          <p:nvPr/>
        </p:nvSpPr>
        <p:spPr>
          <a:xfrm>
            <a:off x="6800849" y="273328"/>
            <a:ext cx="5010151" cy="8410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2800" i="1" dirty="0">
                <a:solidFill>
                  <a:srgbClr val="3F8DFF"/>
                </a:solidFill>
              </a:rPr>
              <a:t>Active </a:t>
            </a:r>
            <a:r>
              <a:rPr lang="en-US" sz="2800" i="1" dirty="0">
                <a:solidFill>
                  <a:srgbClr val="3F8DFF"/>
                </a:solidFill>
              </a:rPr>
              <a:t>companies in Register of the Chamber of Commerce</a:t>
            </a:r>
            <a:endParaRPr lang="en-US" sz="10000" i="1" dirty="0">
              <a:solidFill>
                <a:srgbClr val="3F8DFF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ADE614-D951-4E9A-AF10-1F781CFAE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419725"/>
              </p:ext>
            </p:extLst>
          </p:nvPr>
        </p:nvGraphicFramePr>
        <p:xfrm>
          <a:off x="4664034" y="1276488"/>
          <a:ext cx="7233191" cy="557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D2A241C-0998-458E-8802-FBE7A1D6C048}"/>
              </a:ext>
            </a:extLst>
          </p:cNvPr>
          <p:cNvSpPr txBox="1"/>
          <p:nvPr/>
        </p:nvSpPr>
        <p:spPr>
          <a:xfrm>
            <a:off x="4848725" y="273328"/>
            <a:ext cx="186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400" i="1" dirty="0">
                <a:solidFill>
                  <a:srgbClr val="3F8DFF"/>
                </a:solidFill>
              </a:rPr>
              <a:t>18.579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622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431800" y="3926334"/>
            <a:ext cx="2160000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Wholesale</a:t>
            </a:r>
          </a:p>
          <a:p>
            <a:pPr marL="0" indent="0" algn="ctr">
              <a:buNone/>
            </a:pPr>
            <a:endParaRPr lang="en-ZA" sz="1800" b="1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 txBox="1">
            <a:spLocks/>
          </p:cNvSpPr>
          <p:nvPr/>
        </p:nvSpPr>
        <p:spPr>
          <a:xfrm>
            <a:off x="421931" y="4276888"/>
            <a:ext cx="2160000" cy="1644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Wholesale and retail trade; repair of motor vehicles and motorcycles</a:t>
            </a:r>
          </a:p>
        </p:txBody>
      </p:sp>
      <p:cxnSp>
        <p:nvCxnSpPr>
          <p:cNvPr id="5" name="Straight Connector 4" descr="First divider line on slid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 txBox="1">
            <a:spLocks/>
          </p:cNvSpPr>
          <p:nvPr/>
        </p:nvSpPr>
        <p:spPr>
          <a:xfrm>
            <a:off x="2726076" y="3926335"/>
            <a:ext cx="2160587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Consultancy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 txBox="1">
            <a:spLocks/>
          </p:cNvSpPr>
          <p:nvPr/>
        </p:nvSpPr>
        <p:spPr>
          <a:xfrm>
            <a:off x="2777452" y="4252187"/>
            <a:ext cx="2160588" cy="559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Professional, scientific and technical activities</a:t>
            </a:r>
          </a:p>
        </p:txBody>
      </p:sp>
      <p:cxnSp>
        <p:nvCxnSpPr>
          <p:cNvPr id="8" name="Straight Connector 7" descr="Second divider line on slid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 txBox="1">
            <a:spLocks/>
          </p:cNvSpPr>
          <p:nvPr/>
        </p:nvSpPr>
        <p:spPr>
          <a:xfrm>
            <a:off x="5020542" y="3926335"/>
            <a:ext cx="2169611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Construction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 txBox="1">
            <a:spLocks/>
          </p:cNvSpPr>
          <p:nvPr/>
        </p:nvSpPr>
        <p:spPr>
          <a:xfrm>
            <a:off x="5039998" y="4276888"/>
            <a:ext cx="2160588" cy="9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Construction sector</a:t>
            </a:r>
          </a:p>
        </p:txBody>
      </p:sp>
      <p:cxnSp>
        <p:nvCxnSpPr>
          <p:cNvPr id="11" name="Straight Connector 10" descr="Third divider line on slide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 txBox="1">
            <a:spLocks/>
          </p:cNvSpPr>
          <p:nvPr/>
        </p:nvSpPr>
        <p:spPr>
          <a:xfrm>
            <a:off x="7315013" y="3926335"/>
            <a:ext cx="2160587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Financial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 txBox="1">
            <a:spLocks/>
          </p:cNvSpPr>
          <p:nvPr/>
        </p:nvSpPr>
        <p:spPr>
          <a:xfrm>
            <a:off x="7335877" y="4276888"/>
            <a:ext cx="2160588" cy="9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Financial and 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insurance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activities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4" name="Straight Connector 13" descr="Fourth divider line on slide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 txBox="1">
            <a:spLocks/>
          </p:cNvSpPr>
          <p:nvPr/>
        </p:nvSpPr>
        <p:spPr>
          <a:xfrm>
            <a:off x="9609481" y="3926335"/>
            <a:ext cx="2160588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Hotel &amp; food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 txBox="1">
            <a:spLocks/>
          </p:cNvSpPr>
          <p:nvPr/>
        </p:nvSpPr>
        <p:spPr>
          <a:xfrm>
            <a:off x="9609481" y="4257092"/>
            <a:ext cx="2160588" cy="9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Accommodation and food service activities</a:t>
            </a:r>
          </a:p>
        </p:txBody>
      </p:sp>
      <p:sp>
        <p:nvSpPr>
          <p:cNvPr id="17" name="Oval 16"/>
          <p:cNvSpPr/>
          <p:nvPr/>
        </p:nvSpPr>
        <p:spPr>
          <a:xfrm>
            <a:off x="774441" y="2052013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68934" y="2057416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 txBox="1">
            <a:spLocks/>
          </p:cNvSpPr>
          <p:nvPr/>
        </p:nvSpPr>
        <p:spPr>
          <a:xfrm>
            <a:off x="853810" y="2512811"/>
            <a:ext cx="1365404" cy="1021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4800" b="1" i="1" dirty="0">
                <a:solidFill>
                  <a:srgbClr val="3F8DFF"/>
                </a:solidFill>
                <a:latin typeface="+mj-lt"/>
              </a:rPr>
              <a:t>3,700</a:t>
            </a:r>
            <a:endParaRPr lang="en-US" sz="4800" b="1" i="1" dirty="0">
              <a:solidFill>
                <a:srgbClr val="3F8DFF"/>
              </a:solidFill>
              <a:latin typeface="+mj-lt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 txBox="1">
            <a:spLocks/>
          </p:cNvSpPr>
          <p:nvPr/>
        </p:nvSpPr>
        <p:spPr>
          <a:xfrm>
            <a:off x="3173481" y="2512811"/>
            <a:ext cx="1365404" cy="1021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4800" b="1" i="1" dirty="0">
                <a:solidFill>
                  <a:srgbClr val="3F8DFF"/>
                </a:solidFill>
                <a:latin typeface="+mj-lt"/>
              </a:rPr>
              <a:t>2,278</a:t>
            </a:r>
            <a:endParaRPr lang="en-US" sz="4800" b="1" i="1" dirty="0">
              <a:solidFill>
                <a:srgbClr val="3F8DFF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523" y="2052012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 txBox="1">
            <a:spLocks/>
          </p:cNvSpPr>
          <p:nvPr/>
        </p:nvSpPr>
        <p:spPr>
          <a:xfrm>
            <a:off x="5467974" y="2516512"/>
            <a:ext cx="1365404" cy="1021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4800" b="1" i="1" dirty="0">
                <a:solidFill>
                  <a:srgbClr val="3F8DFF"/>
                </a:solidFill>
                <a:latin typeface="+mj-lt"/>
              </a:rPr>
              <a:t>2,141</a:t>
            </a:r>
            <a:endParaRPr lang="en-US" sz="4800" b="1" i="1" dirty="0">
              <a:solidFill>
                <a:srgbClr val="3F8DFF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60389" y="2052011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941197" y="2052011"/>
            <a:ext cx="1511564" cy="14874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 txBox="1">
            <a:spLocks/>
          </p:cNvSpPr>
          <p:nvPr/>
        </p:nvSpPr>
        <p:spPr>
          <a:xfrm>
            <a:off x="10014277" y="2512811"/>
            <a:ext cx="1365404" cy="1021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4800" b="1" i="1" dirty="0">
                <a:solidFill>
                  <a:srgbClr val="3F8DFF"/>
                </a:solidFill>
                <a:latin typeface="+mj-lt"/>
              </a:rPr>
              <a:t>1,861</a:t>
            </a:r>
            <a:endParaRPr lang="en-US" sz="4800" b="1" i="1" dirty="0">
              <a:solidFill>
                <a:srgbClr val="3F8DFF"/>
              </a:solidFill>
              <a:latin typeface="+mj-lt"/>
            </a:endParaRP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 txBox="1">
            <a:spLocks/>
          </p:cNvSpPr>
          <p:nvPr/>
        </p:nvSpPr>
        <p:spPr>
          <a:xfrm>
            <a:off x="7762467" y="2512811"/>
            <a:ext cx="1365404" cy="1021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4800" b="1" i="1" dirty="0">
                <a:solidFill>
                  <a:srgbClr val="3F8DFF"/>
                </a:solidFill>
                <a:latin typeface="+mj-lt"/>
              </a:rPr>
              <a:t>1,944</a:t>
            </a:r>
            <a:endParaRPr lang="en-US" sz="4800" b="1" i="1" dirty="0">
              <a:solidFill>
                <a:srgbClr val="3F8DFF"/>
              </a:solidFill>
              <a:latin typeface="+mj-lt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F9B892A7-AE59-4EAD-9EFF-D0CE6E310DCB}"/>
              </a:ext>
            </a:extLst>
          </p:cNvPr>
          <p:cNvSpPr txBox="1">
            <a:spLocks/>
          </p:cNvSpPr>
          <p:nvPr/>
        </p:nvSpPr>
        <p:spPr>
          <a:xfrm>
            <a:off x="707654" y="270313"/>
            <a:ext cx="7952767" cy="16064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4800" i="1" dirty="0">
                <a:solidFill>
                  <a:srgbClr val="3F8DFF"/>
                </a:solidFill>
              </a:rPr>
              <a:t>5 most important sectors</a:t>
            </a:r>
          </a:p>
          <a:p>
            <a:pPr marL="0" indent="0">
              <a:spcBef>
                <a:spcPts val="0"/>
              </a:spcBef>
              <a:buNone/>
            </a:pPr>
            <a:endParaRPr lang="en-ZA" sz="1100" i="1" dirty="0">
              <a:solidFill>
                <a:srgbClr val="3F8D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0" i="1" dirty="0">
              <a:solidFill>
                <a:srgbClr val="3F8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1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water, sky, food, beverage&#10;&#10;Description automatically generated">
            <a:extLst>
              <a:ext uri="{FF2B5EF4-FFF2-40B4-BE49-F238E27FC236}">
                <a16:creationId xmlns:a16="http://schemas.microsoft.com/office/drawing/2014/main" id="{81333EFA-0521-4E58-AF7A-BB8B5F3B6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CFF924E3-A3B5-4F79-9D53-AF9D25DB2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97433"/>
              </p:ext>
            </p:extLst>
          </p:nvPr>
        </p:nvGraphicFramePr>
        <p:xfrm>
          <a:off x="5286376" y="1403838"/>
          <a:ext cx="6819900" cy="530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E35C201-0CBD-4DDA-85BA-89CBACADA291}"/>
              </a:ext>
            </a:extLst>
          </p:cNvPr>
          <p:cNvSpPr txBox="1"/>
          <p:nvPr/>
        </p:nvSpPr>
        <p:spPr>
          <a:xfrm>
            <a:off x="5905501" y="228600"/>
            <a:ext cx="5961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3F8DFF"/>
                </a:solidFill>
              </a:rPr>
              <a:t>Economic activities within the sector “Accommodation and food service activities”</a:t>
            </a:r>
          </a:p>
        </p:txBody>
      </p:sp>
    </p:spTree>
    <p:extLst>
      <p:ext uri="{BB962C8B-B14F-4D97-AF65-F5344CB8AC3E}">
        <p14:creationId xmlns:p14="http://schemas.microsoft.com/office/powerpoint/2010/main" val="123425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1C923-2D23-4871-A597-584A79A88C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35C201-0CBD-4DDA-85BA-89CBACADA291}"/>
              </a:ext>
            </a:extLst>
          </p:cNvPr>
          <p:cNvSpPr txBox="1"/>
          <p:nvPr/>
        </p:nvSpPr>
        <p:spPr>
          <a:xfrm>
            <a:off x="260223" y="267908"/>
            <a:ext cx="5065776" cy="1295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3F8DFF"/>
                </a:solidFill>
              </a:rPr>
              <a:t>Economic activities within the sector: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3F8DFF"/>
                </a:solidFill>
              </a:rPr>
              <a:t>“Professional, scientific and technical activities”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4F670018-8196-4D67-8BCA-1ACAA4B6A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203500"/>
              </p:ext>
            </p:extLst>
          </p:nvPr>
        </p:nvGraphicFramePr>
        <p:xfrm>
          <a:off x="0" y="1778228"/>
          <a:ext cx="6232017" cy="497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682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4"/>
            <a:ext cx="12192000" cy="1303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 txBox="1">
            <a:spLocks/>
          </p:cNvSpPr>
          <p:nvPr/>
        </p:nvSpPr>
        <p:spPr>
          <a:xfrm>
            <a:off x="362784" y="162765"/>
            <a:ext cx="11282530" cy="9662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O" sz="32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Chamber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Commerce can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provide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other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kind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info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relevant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trade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or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investment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3200" dirty="0" err="1">
                <a:solidFill>
                  <a:schemeClr val="bg1"/>
                </a:solidFill>
                <a:latin typeface="+mj-lt"/>
              </a:rPr>
              <a:t>purposes</a:t>
            </a:r>
            <a:r>
              <a:rPr lang="es-CO" sz="32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318040" y="6539555"/>
            <a:ext cx="1184981" cy="225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  <a:latin typeface="+mn-lt"/>
              </a:rPr>
              <a:t>Source: </a:t>
            </a:r>
            <a:r>
              <a:rPr lang="en-US" i="1" dirty="0">
                <a:solidFill>
                  <a:schemeClr val="bg1"/>
                </a:solidFill>
              </a:rPr>
              <a:t>CBA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78D6A78-5E93-4E1C-96F5-90DA487DB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38980"/>
              </p:ext>
            </p:extLst>
          </p:nvPr>
        </p:nvGraphicFramePr>
        <p:xfrm>
          <a:off x="3596539" y="2029590"/>
          <a:ext cx="4170544" cy="444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645267-B0AB-4044-AB3C-6F83443419E9}"/>
              </a:ext>
            </a:extLst>
          </p:cNvPr>
          <p:cNvSpPr txBox="1"/>
          <p:nvPr/>
        </p:nvSpPr>
        <p:spPr>
          <a:xfrm>
            <a:off x="251602" y="1419657"/>
            <a:ext cx="2796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3F8DFF"/>
                </a:solidFill>
              </a:rPr>
              <a:t>Companies by region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2400" i="1" dirty="0">
                <a:solidFill>
                  <a:srgbClr val="3F8DFF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C9B3B-3544-4E6F-A54B-B98BBACA660C}"/>
              </a:ext>
            </a:extLst>
          </p:cNvPr>
          <p:cNvSpPr txBox="1"/>
          <p:nvPr/>
        </p:nvSpPr>
        <p:spPr>
          <a:xfrm>
            <a:off x="3731108" y="1419657"/>
            <a:ext cx="3469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3F8DFF"/>
                </a:solidFill>
              </a:rPr>
              <a:t>Companies by legal form</a:t>
            </a:r>
            <a:r>
              <a:rPr lang="en-ZA" sz="2400" i="1" dirty="0">
                <a:solidFill>
                  <a:srgbClr val="3F8DFF"/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21F32-EB01-4F8E-944F-CF970435E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6" t="12673" r="43805" b="24978"/>
          <a:stretch/>
        </p:blipFill>
        <p:spPr>
          <a:xfrm>
            <a:off x="7601742" y="2174454"/>
            <a:ext cx="4430824" cy="3942530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C794996-1D34-434A-A5CC-4BDA34653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705851"/>
              </p:ext>
            </p:extLst>
          </p:nvPr>
        </p:nvGraphicFramePr>
        <p:xfrm>
          <a:off x="362784" y="2029590"/>
          <a:ext cx="3368326" cy="444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8563090-CCF7-460D-BCDD-37CD28809521}"/>
              </a:ext>
            </a:extLst>
          </p:cNvPr>
          <p:cNvSpPr txBox="1"/>
          <p:nvPr/>
        </p:nvSpPr>
        <p:spPr>
          <a:xfrm>
            <a:off x="7884007" y="1357233"/>
            <a:ext cx="3469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3F8DFF"/>
                </a:solidFill>
              </a:rPr>
              <a:t>Info from our registry</a:t>
            </a:r>
            <a:endParaRPr lang="en-ZA" sz="2400" dirty="0">
              <a:solidFill>
                <a:srgbClr val="3F8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6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117E0-5C1D-42B1-80AD-D9528306C1CB}"/>
              </a:ext>
            </a:extLst>
          </p:cNvPr>
          <p:cNvSpPr/>
          <p:nvPr/>
        </p:nvSpPr>
        <p:spPr>
          <a:xfrm>
            <a:off x="0" y="6648450"/>
            <a:ext cx="12192000" cy="762000"/>
          </a:xfrm>
          <a:prstGeom prst="rect">
            <a:avLst/>
          </a:prstGeom>
          <a:solidFill>
            <a:srgbClr val="0070C0"/>
          </a:solidFill>
          <a:ln>
            <a:solidFill>
              <a:srgbClr val="3F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total 1,264					In total 566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8D0364-E89E-4FEF-BD37-8455D8E1A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164461"/>
              </p:ext>
            </p:extLst>
          </p:nvPr>
        </p:nvGraphicFramePr>
        <p:xfrm>
          <a:off x="192741" y="790576"/>
          <a:ext cx="6122333" cy="567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777975"/>
              </p:ext>
            </p:extLst>
          </p:nvPr>
        </p:nvGraphicFramePr>
        <p:xfrm>
          <a:off x="6544933" y="790576"/>
          <a:ext cx="5551817" cy="561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CB54E19-EC60-431D-A978-651392753CCC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70C0"/>
          </a:solidFill>
          <a:ln>
            <a:solidFill>
              <a:srgbClr val="3F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registrations in 2020			Cancellations and liquidations in 2020</a:t>
            </a:r>
          </a:p>
        </p:txBody>
      </p:sp>
    </p:spTree>
    <p:extLst>
      <p:ext uri="{BB962C8B-B14F-4D97-AF65-F5344CB8AC3E}">
        <p14:creationId xmlns:p14="http://schemas.microsoft.com/office/powerpoint/2010/main" val="409226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341</Words>
  <Application>Microsoft Office PowerPoint</Application>
  <PresentationFormat>Widescreen</PresentationFormat>
  <Paragraphs>73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Office Theme</vt:lpstr>
      <vt:lpstr>     Chamber of  Commerce    and Industry  </vt:lpstr>
      <vt:lpstr>  Vision of the Chamber</vt:lpstr>
      <vt:lpstr>PowerPoint Presentation</vt:lpstr>
      <vt:lpstr>Companies in Aruba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of  Commerce    and Industry</dc:title>
  <dc:creator>Martijn Balkestein</dc:creator>
  <cp:lastModifiedBy>Zulema Dabian-Erasmus</cp:lastModifiedBy>
  <cp:revision>28</cp:revision>
  <dcterms:created xsi:type="dcterms:W3CDTF">2021-01-18T17:42:53Z</dcterms:created>
  <dcterms:modified xsi:type="dcterms:W3CDTF">2021-01-19T19:41:46Z</dcterms:modified>
</cp:coreProperties>
</file>