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5" r:id="rId2"/>
    <p:sldId id="276" r:id="rId3"/>
    <p:sldId id="294" r:id="rId4"/>
    <p:sldId id="258" r:id="rId5"/>
    <p:sldId id="291" r:id="rId6"/>
    <p:sldId id="295" r:id="rId7"/>
    <p:sldId id="292" r:id="rId8"/>
    <p:sldId id="296" r:id="rId9"/>
    <p:sldId id="29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70C0"/>
    <a:srgbClr val="F2F2F2"/>
    <a:srgbClr val="ABEFFF"/>
    <a:srgbClr val="41BDE8"/>
    <a:srgbClr val="37C9EF"/>
    <a:srgbClr val="0077C8"/>
    <a:srgbClr val="C99700"/>
    <a:srgbClr val="1968A5"/>
    <a:srgbClr val="E6F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tijl, donker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D23D1-BEDB-484A-91C2-24C9B318B159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71FA8-67A6-49E5-B1BF-BF5A534A2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84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6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8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0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4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30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29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34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6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5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6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7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6">
            <a:extLst>
              <a:ext uri="{FF2B5EF4-FFF2-40B4-BE49-F238E27FC236}">
                <a16:creationId xmlns:a16="http://schemas.microsoft.com/office/drawing/2014/main" id="{30323811-7C1C-4C56-9074-CF0668194C12}"/>
              </a:ext>
            </a:extLst>
          </p:cNvPr>
          <p:cNvSpPr txBox="1">
            <a:spLocks/>
          </p:cNvSpPr>
          <p:nvPr/>
        </p:nvSpPr>
        <p:spPr>
          <a:xfrm>
            <a:off x="-6624" y="4651510"/>
            <a:ext cx="12198624" cy="569844"/>
          </a:xfrm>
          <a:prstGeom prst="rect">
            <a:avLst/>
          </a:prstGeom>
          <a:solidFill>
            <a:srgbClr val="008080">
              <a:alpha val="9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dirty="0">
              <a:solidFill>
                <a:schemeClr val="bg1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8568CF3-E195-4366-9123-922E1EB135B4}"/>
              </a:ext>
            </a:extLst>
          </p:cNvPr>
          <p:cNvSpPr/>
          <p:nvPr/>
        </p:nvSpPr>
        <p:spPr>
          <a:xfrm>
            <a:off x="-9331" y="5214725"/>
            <a:ext cx="12198624" cy="1649894"/>
          </a:xfrm>
          <a:prstGeom prst="rect">
            <a:avLst/>
          </a:prstGeom>
          <a:solidFill>
            <a:srgbClr val="00808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50A9BFA-6C76-44C0-87C1-E19A850FF3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BB2208D9-E6E2-4E5A-8F4E-9366E306C6C8}"/>
              </a:ext>
            </a:extLst>
          </p:cNvPr>
          <p:cNvSpPr txBox="1"/>
          <p:nvPr/>
        </p:nvSpPr>
        <p:spPr>
          <a:xfrm>
            <a:off x="309263" y="4639360"/>
            <a:ext cx="94753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>
                <a:solidFill>
                  <a:schemeClr val="bg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Aruba ‘One Happy Investment Island’</a:t>
            </a:r>
            <a:endParaRPr lang="en-ZA" sz="3200" dirty="0">
              <a:solidFill>
                <a:schemeClr val="bg1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endParaRPr lang="en-US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CF008B7-B937-47E4-AD98-3014820D0A41}"/>
              </a:ext>
            </a:extLst>
          </p:cNvPr>
          <p:cNvSpPr txBox="1"/>
          <p:nvPr/>
        </p:nvSpPr>
        <p:spPr>
          <a:xfrm>
            <a:off x="334553" y="5213575"/>
            <a:ext cx="6804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Department of Economic Affairs, Commerce and Industry</a:t>
            </a:r>
            <a:endParaRPr lang="en-ZA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7" name="Picture 16" descr="Doing business in Aruba » InvestDutchKingdom">
            <a:extLst>
              <a:ext uri="{FF2B5EF4-FFF2-40B4-BE49-F238E27FC236}">
                <a16:creationId xmlns:a16="http://schemas.microsoft.com/office/drawing/2014/main" id="{E0A839D1-8483-416C-AE68-9534CE74F80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651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609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58;p27">
            <a:extLst>
              <a:ext uri="{FF2B5EF4-FFF2-40B4-BE49-F238E27FC236}">
                <a16:creationId xmlns:a16="http://schemas.microsoft.com/office/drawing/2014/main" id="{F89C7D71-3961-4851-8215-EC28236346B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953" r="24958"/>
          <a:stretch/>
        </p:blipFill>
        <p:spPr>
          <a:xfrm>
            <a:off x="0" y="1"/>
            <a:ext cx="6096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0FD2007-1591-437B-92AD-2B9C1228B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8" y="1830997"/>
            <a:ext cx="6096001" cy="3571427"/>
          </a:xfrm>
          <a:solidFill>
            <a:srgbClr val="008080">
              <a:alpha val="80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ZA" dirty="0"/>
              <a:t> </a:t>
            </a:r>
            <a:br>
              <a:rPr lang="en-ZA" dirty="0"/>
            </a:br>
            <a:endParaRPr lang="en-ZA" sz="3200" spc="-15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EC0B927-9EAA-4451-9857-3E4485CE5C9D}"/>
              </a:ext>
            </a:extLst>
          </p:cNvPr>
          <p:cNvSpPr txBox="1"/>
          <p:nvPr/>
        </p:nvSpPr>
        <p:spPr>
          <a:xfrm>
            <a:off x="6438900" y="2246319"/>
            <a:ext cx="57531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Content: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Economic Policy &amp; Vision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Promising Sectors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Choose Aruba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Aruba Investment Agency (ARINA)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ARINA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  <p:pic>
        <p:nvPicPr>
          <p:cNvPr id="8" name="Picture 2" descr="The Government reaches consensus to cooperate with the private sector for  the promotion of commerce and investments; Aruba Trade Board - News - News  - Aruba Governance">
            <a:extLst>
              <a:ext uri="{FF2B5EF4-FFF2-40B4-BE49-F238E27FC236}">
                <a16:creationId xmlns:a16="http://schemas.microsoft.com/office/drawing/2014/main" id="{195A466B-1F27-478E-B96B-2046417AC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630" y="5557800"/>
            <a:ext cx="2206503" cy="113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1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EBC724-A6F4-42C1-B1A6-B8DBF08F0A69}"/>
              </a:ext>
            </a:extLst>
          </p:cNvPr>
          <p:cNvSpPr/>
          <p:nvPr/>
        </p:nvSpPr>
        <p:spPr>
          <a:xfrm>
            <a:off x="8135997" y="0"/>
            <a:ext cx="4056003" cy="6858000"/>
          </a:xfrm>
          <a:prstGeom prst="rect">
            <a:avLst/>
          </a:prstGeom>
          <a:solidFill>
            <a:srgbClr val="00808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Working towards a </a:t>
            </a:r>
          </a:p>
          <a:p>
            <a:pPr algn="ctr"/>
            <a:r>
              <a:rPr lang="en-GB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Strong</a:t>
            </a:r>
            <a:r>
              <a:rPr lang="en-GB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Resilient </a:t>
            </a:r>
          </a:p>
          <a:p>
            <a:pPr algn="ctr"/>
            <a:r>
              <a:rPr lang="en-GB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Aruban economy</a:t>
            </a:r>
            <a:endParaRPr lang="en-US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2084C5-3BB4-4929-BAA2-A53BDA35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pic>
        <p:nvPicPr>
          <p:cNvPr id="35" name="Google Shape;166;p28">
            <a:extLst>
              <a:ext uri="{FF2B5EF4-FFF2-40B4-BE49-F238E27FC236}">
                <a16:creationId xmlns:a16="http://schemas.microsoft.com/office/drawing/2014/main" id="{42C10295-CD95-4B3E-8671-3EA61D2E19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6" b="406"/>
          <a:stretch/>
        </p:blipFill>
        <p:spPr>
          <a:xfrm>
            <a:off x="591910" y="257123"/>
            <a:ext cx="6928188" cy="6343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282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EBC724-A6F4-42C1-B1A6-B8DBF08F0A69}"/>
              </a:ext>
            </a:extLst>
          </p:cNvPr>
          <p:cNvSpPr/>
          <p:nvPr/>
        </p:nvSpPr>
        <p:spPr>
          <a:xfrm>
            <a:off x="8135997" y="0"/>
            <a:ext cx="4056003" cy="6858000"/>
          </a:xfrm>
          <a:prstGeom prst="rect">
            <a:avLst/>
          </a:prstGeom>
          <a:solidFill>
            <a:srgbClr val="00808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2084C5-3BB4-4929-BAA2-A53BDA35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37" name="Google Shape;159;p27">
            <a:extLst>
              <a:ext uri="{FF2B5EF4-FFF2-40B4-BE49-F238E27FC236}">
                <a16:creationId xmlns:a16="http://schemas.microsoft.com/office/drawing/2014/main" id="{B0E702FD-8FF3-48DA-8C6A-2C6BC2C80622}"/>
              </a:ext>
            </a:extLst>
          </p:cNvPr>
          <p:cNvSpPr txBox="1">
            <a:spLocks/>
          </p:cNvSpPr>
          <p:nvPr/>
        </p:nvSpPr>
        <p:spPr>
          <a:xfrm>
            <a:off x="432000" y="1579730"/>
            <a:ext cx="6827217" cy="22020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133"/>
              </a:spcAft>
            </a:pP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“To improve the investment climate in Aruba and stimulate an innovative, competitive and diversified economy, which contributes to a higher quality of life for all citizens.”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00D6B8-CFE5-4A28-A15D-6A0F9AACE842}"/>
              </a:ext>
            </a:extLst>
          </p:cNvPr>
          <p:cNvSpPr txBox="1"/>
          <p:nvPr/>
        </p:nvSpPr>
        <p:spPr>
          <a:xfrm>
            <a:off x="2230246" y="4865607"/>
            <a:ext cx="56640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kern="0" dirty="0">
                <a:solidFill>
                  <a:srgbClr val="626B7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Ministry of Finance, Economic Affairs and Culture</a:t>
            </a:r>
          </a:p>
          <a:p>
            <a:pPr defTabSz="1219170">
              <a:buClr>
                <a:srgbClr val="000000"/>
              </a:buClr>
            </a:pPr>
            <a:r>
              <a:rPr lang="en-US" kern="0" dirty="0">
                <a:solidFill>
                  <a:srgbClr val="626B7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H.E. Minister Xiomara Maduro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1709AEA2-15E2-41FA-978A-550476424B6A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ZA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Economic Vision 2019 – 2022</a:t>
            </a:r>
          </a:p>
        </p:txBody>
      </p:sp>
      <p:pic>
        <p:nvPicPr>
          <p:cNvPr id="1026" name="Picture 2" descr="Ministerie van Justitie, Veiligheid en Integratie - Gobierno di Aruba">
            <a:extLst>
              <a:ext uri="{FF2B5EF4-FFF2-40B4-BE49-F238E27FC236}">
                <a16:creationId xmlns:a16="http://schemas.microsoft.com/office/drawing/2014/main" id="{106B76B3-8722-42A4-906D-870E86FCA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1" y="4177257"/>
            <a:ext cx="1786652" cy="13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226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EBC724-A6F4-42C1-B1A6-B8DBF08F0A69}"/>
              </a:ext>
            </a:extLst>
          </p:cNvPr>
          <p:cNvSpPr/>
          <p:nvPr/>
        </p:nvSpPr>
        <p:spPr>
          <a:xfrm>
            <a:off x="8135997" y="0"/>
            <a:ext cx="4056003" cy="6858000"/>
          </a:xfrm>
          <a:prstGeom prst="rect">
            <a:avLst/>
          </a:prstGeom>
          <a:solidFill>
            <a:srgbClr val="00808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2084C5-3BB4-4929-BAA2-A53BDA35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3B8422-FF17-466E-8617-D2945760157F}"/>
              </a:ext>
            </a:extLst>
          </p:cNvPr>
          <p:cNvGrpSpPr/>
          <p:nvPr/>
        </p:nvGrpSpPr>
        <p:grpSpPr>
          <a:xfrm>
            <a:off x="93027" y="432081"/>
            <a:ext cx="9379333" cy="5993838"/>
            <a:chOff x="1222031" y="202899"/>
            <a:chExt cx="9379333" cy="5993838"/>
          </a:xfrm>
        </p:grpSpPr>
        <p:sp>
          <p:nvSpPr>
            <p:cNvPr id="6" name="Shape">
              <a:extLst>
                <a:ext uri="{FF2B5EF4-FFF2-40B4-BE49-F238E27FC236}">
                  <a16:creationId xmlns:a16="http://schemas.microsoft.com/office/drawing/2014/main" id="{76ADC81E-AD03-4418-97A6-D5FA85FF74C7}"/>
                </a:ext>
              </a:extLst>
            </p:cNvPr>
            <p:cNvSpPr/>
            <p:nvPr/>
          </p:nvSpPr>
          <p:spPr>
            <a:xfrm rot="10800000" flipH="1">
              <a:off x="7477285" y="5174860"/>
              <a:ext cx="3111924" cy="1004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extrusionOk="0">
                  <a:moveTo>
                    <a:pt x="0" y="0"/>
                  </a:moveTo>
                  <a:lnTo>
                    <a:pt x="18132" y="0"/>
                  </a:lnTo>
                  <a:cubicBezTo>
                    <a:pt x="20055" y="60"/>
                    <a:pt x="21600" y="4933"/>
                    <a:pt x="21585" y="10893"/>
                  </a:cubicBezTo>
                  <a:cubicBezTo>
                    <a:pt x="21571" y="16785"/>
                    <a:pt x="20033" y="21552"/>
                    <a:pt x="18132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161D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0FF39CE4-17F8-4513-B679-18180745F2FA}"/>
                </a:ext>
              </a:extLst>
            </p:cNvPr>
            <p:cNvSpPr/>
            <p:nvPr/>
          </p:nvSpPr>
          <p:spPr>
            <a:xfrm rot="10800000" flipH="1">
              <a:off x="6513197" y="4234189"/>
              <a:ext cx="965859" cy="1938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5" y="0"/>
                  </a:moveTo>
                  <a:lnTo>
                    <a:pt x="0" y="15446"/>
                  </a:lnTo>
                  <a:lnTo>
                    <a:pt x="29" y="21600"/>
                  </a:lnTo>
                  <a:lnTo>
                    <a:pt x="21600" y="11139"/>
                  </a:lnTo>
                  <a:lnTo>
                    <a:pt x="21595" y="0"/>
                  </a:lnTo>
                  <a:close/>
                </a:path>
              </a:pathLst>
            </a:custGeom>
            <a:solidFill>
              <a:srgbClr val="254250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74496210-5A13-4C5B-8D8D-6B3A0AF42FE0}"/>
                </a:ext>
              </a:extLst>
            </p:cNvPr>
            <p:cNvSpPr/>
            <p:nvPr/>
          </p:nvSpPr>
          <p:spPr>
            <a:xfrm rot="10800000" flipH="1">
              <a:off x="7478857" y="4169860"/>
              <a:ext cx="3111923" cy="1004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extrusionOk="0">
                  <a:moveTo>
                    <a:pt x="0" y="0"/>
                  </a:moveTo>
                  <a:lnTo>
                    <a:pt x="18132" y="0"/>
                  </a:lnTo>
                  <a:cubicBezTo>
                    <a:pt x="20055" y="60"/>
                    <a:pt x="21600" y="4933"/>
                    <a:pt x="21585" y="10893"/>
                  </a:cubicBezTo>
                  <a:cubicBezTo>
                    <a:pt x="21571" y="16785"/>
                    <a:pt x="20033" y="21552"/>
                    <a:pt x="18132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38A8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A6342AFB-2342-43DD-BD42-A481782A7EBC}"/>
                </a:ext>
              </a:extLst>
            </p:cNvPr>
            <p:cNvSpPr/>
            <p:nvPr/>
          </p:nvSpPr>
          <p:spPr>
            <a:xfrm rot="10800000" flipH="1">
              <a:off x="6513926" y="3675439"/>
              <a:ext cx="974326" cy="150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87" y="0"/>
                  </a:moveTo>
                  <a:lnTo>
                    <a:pt x="0" y="13566"/>
                  </a:lnTo>
                  <a:lnTo>
                    <a:pt x="36" y="21600"/>
                  </a:lnTo>
                  <a:lnTo>
                    <a:pt x="21600" y="14526"/>
                  </a:lnTo>
                  <a:lnTo>
                    <a:pt x="21487" y="0"/>
                  </a:lnTo>
                  <a:close/>
                </a:path>
              </a:pathLst>
            </a:custGeom>
            <a:solidFill>
              <a:srgbClr val="5443B3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68DE7960-B2AE-44C0-B919-1CE4AB812D62}"/>
                </a:ext>
              </a:extLst>
            </p:cNvPr>
            <p:cNvSpPr/>
            <p:nvPr/>
          </p:nvSpPr>
          <p:spPr>
            <a:xfrm rot="10800000" flipH="1">
              <a:off x="7489440" y="3191597"/>
              <a:ext cx="3111924" cy="1004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extrusionOk="0">
                  <a:moveTo>
                    <a:pt x="0" y="0"/>
                  </a:moveTo>
                  <a:lnTo>
                    <a:pt x="18132" y="0"/>
                  </a:lnTo>
                  <a:cubicBezTo>
                    <a:pt x="20055" y="60"/>
                    <a:pt x="21600" y="4933"/>
                    <a:pt x="21585" y="10893"/>
                  </a:cubicBezTo>
                  <a:cubicBezTo>
                    <a:pt x="21571" y="16785"/>
                    <a:pt x="20033" y="21552"/>
                    <a:pt x="18132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7BBF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E5735E0E-1CF7-4532-BE7B-F92AB2993BA0}"/>
                </a:ext>
              </a:extLst>
            </p:cNvPr>
            <p:cNvSpPr/>
            <p:nvPr/>
          </p:nvSpPr>
          <p:spPr>
            <a:xfrm rot="10800000" flipH="1">
              <a:off x="6512116" y="3123182"/>
              <a:ext cx="989075" cy="1071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77" y="0"/>
                  </a:moveTo>
                  <a:lnTo>
                    <a:pt x="78" y="10430"/>
                  </a:lnTo>
                  <a:lnTo>
                    <a:pt x="0" y="21600"/>
                  </a:lnTo>
                  <a:lnTo>
                    <a:pt x="21600" y="20255"/>
                  </a:lnTo>
                  <a:lnTo>
                    <a:pt x="21377" y="0"/>
                  </a:lnTo>
                  <a:close/>
                </a:path>
              </a:pathLst>
            </a:custGeom>
            <a:solidFill>
              <a:srgbClr val="198CCD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8228D31-EA35-4DB4-A23E-1E4380CD7665}"/>
                </a:ext>
              </a:extLst>
            </p:cNvPr>
            <p:cNvSpPr/>
            <p:nvPr/>
          </p:nvSpPr>
          <p:spPr>
            <a:xfrm>
              <a:off x="7482055" y="2211729"/>
              <a:ext cx="3111924" cy="100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extrusionOk="0">
                  <a:moveTo>
                    <a:pt x="0" y="0"/>
                  </a:moveTo>
                  <a:lnTo>
                    <a:pt x="18132" y="0"/>
                  </a:lnTo>
                  <a:cubicBezTo>
                    <a:pt x="20055" y="60"/>
                    <a:pt x="21600" y="4933"/>
                    <a:pt x="21585" y="10893"/>
                  </a:cubicBezTo>
                  <a:cubicBezTo>
                    <a:pt x="21571" y="16785"/>
                    <a:pt x="20033" y="21552"/>
                    <a:pt x="18132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ADB8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3F62582C-6489-405C-AB4C-A04CCB3E4D4A}"/>
                </a:ext>
              </a:extLst>
            </p:cNvPr>
            <p:cNvSpPr/>
            <p:nvPr/>
          </p:nvSpPr>
          <p:spPr>
            <a:xfrm>
              <a:off x="6509964" y="2187758"/>
              <a:ext cx="989123" cy="102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77" y="0"/>
                  </a:moveTo>
                  <a:lnTo>
                    <a:pt x="79" y="10864"/>
                  </a:lnTo>
                  <a:lnTo>
                    <a:pt x="0" y="21600"/>
                  </a:lnTo>
                  <a:lnTo>
                    <a:pt x="21600" y="21099"/>
                  </a:lnTo>
                  <a:lnTo>
                    <a:pt x="21377" y="0"/>
                  </a:lnTo>
                  <a:close/>
                </a:path>
              </a:pathLst>
            </a:custGeom>
            <a:solidFill>
              <a:srgbClr val="48B6BB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64A91FF7-2696-4522-A002-8C7B4CB1374A}"/>
                </a:ext>
              </a:extLst>
            </p:cNvPr>
            <p:cNvSpPr/>
            <p:nvPr/>
          </p:nvSpPr>
          <p:spPr>
            <a:xfrm>
              <a:off x="7476705" y="1207899"/>
              <a:ext cx="3111924" cy="1004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extrusionOk="0">
                  <a:moveTo>
                    <a:pt x="0" y="0"/>
                  </a:moveTo>
                  <a:lnTo>
                    <a:pt x="18132" y="0"/>
                  </a:lnTo>
                  <a:cubicBezTo>
                    <a:pt x="20055" y="60"/>
                    <a:pt x="21600" y="4933"/>
                    <a:pt x="21585" y="10893"/>
                  </a:cubicBezTo>
                  <a:cubicBezTo>
                    <a:pt x="21571" y="16785"/>
                    <a:pt x="20033" y="21552"/>
                    <a:pt x="18132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552F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366AF286-321C-4879-8D3B-ECAB95EF365E}"/>
                </a:ext>
              </a:extLst>
            </p:cNvPr>
            <p:cNvSpPr/>
            <p:nvPr/>
          </p:nvSpPr>
          <p:spPr>
            <a:xfrm>
              <a:off x="6511774" y="1209495"/>
              <a:ext cx="974326" cy="1497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74" y="0"/>
                  </a:moveTo>
                  <a:lnTo>
                    <a:pt x="0" y="13530"/>
                  </a:lnTo>
                  <a:lnTo>
                    <a:pt x="36" y="21600"/>
                  </a:lnTo>
                  <a:lnTo>
                    <a:pt x="21600" y="14494"/>
                  </a:lnTo>
                  <a:lnTo>
                    <a:pt x="21374" y="0"/>
                  </a:lnTo>
                  <a:close/>
                </a:path>
              </a:pathLst>
            </a:custGeom>
            <a:solidFill>
              <a:srgbClr val="E86D3B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97674922-4CAD-4E30-B2A6-F56397781569}"/>
                </a:ext>
              </a:extLst>
            </p:cNvPr>
            <p:cNvSpPr/>
            <p:nvPr/>
          </p:nvSpPr>
          <p:spPr>
            <a:xfrm rot="10800000" flipH="1">
              <a:off x="4270862" y="4226154"/>
              <a:ext cx="2245766" cy="556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94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4094" y="0"/>
                  </a:lnTo>
                  <a:close/>
                </a:path>
              </a:pathLst>
            </a:custGeom>
            <a:solidFill>
              <a:srgbClr val="15161D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9" name="Rectangle">
              <a:extLst>
                <a:ext uri="{FF2B5EF4-FFF2-40B4-BE49-F238E27FC236}">
                  <a16:creationId xmlns:a16="http://schemas.microsoft.com/office/drawing/2014/main" id="{FBF0067A-2C2F-4984-9D1D-0E2EE8B048D0}"/>
                </a:ext>
              </a:extLst>
            </p:cNvPr>
            <p:cNvSpPr/>
            <p:nvPr/>
          </p:nvSpPr>
          <p:spPr>
            <a:xfrm rot="10800000" flipH="1">
              <a:off x="3980932" y="3677375"/>
              <a:ext cx="2535696" cy="556989"/>
            </a:xfrm>
            <a:prstGeom prst="rect">
              <a:avLst/>
            </a:prstGeom>
            <a:solidFill>
              <a:srgbClr val="4538A8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7496E08A-4C95-4E72-B64C-03A3408A37BA}"/>
                </a:ext>
              </a:extLst>
            </p:cNvPr>
            <p:cNvSpPr/>
            <p:nvPr/>
          </p:nvSpPr>
          <p:spPr>
            <a:xfrm rot="10800000" flipH="1">
              <a:off x="3598423" y="3197675"/>
              <a:ext cx="2918205" cy="480701"/>
            </a:xfrm>
            <a:prstGeom prst="rect">
              <a:avLst/>
            </a:prstGeom>
            <a:solidFill>
              <a:srgbClr val="197BBF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81521946-E642-44DF-AF59-CC49B4C23D4F}"/>
                </a:ext>
              </a:extLst>
            </p:cNvPr>
            <p:cNvSpPr/>
            <p:nvPr/>
          </p:nvSpPr>
          <p:spPr>
            <a:xfrm>
              <a:off x="3187645" y="2702187"/>
              <a:ext cx="3326299" cy="513755"/>
            </a:xfrm>
            <a:prstGeom prst="rect">
              <a:avLst/>
            </a:prstGeom>
            <a:solidFill>
              <a:srgbClr val="3DADB8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2" name="Rectangle">
              <a:extLst>
                <a:ext uri="{FF2B5EF4-FFF2-40B4-BE49-F238E27FC236}">
                  <a16:creationId xmlns:a16="http://schemas.microsoft.com/office/drawing/2014/main" id="{4B762726-B102-4E3F-96EA-F7504AE08804}"/>
                </a:ext>
              </a:extLst>
            </p:cNvPr>
            <p:cNvSpPr/>
            <p:nvPr/>
          </p:nvSpPr>
          <p:spPr>
            <a:xfrm>
              <a:off x="2849629" y="2148286"/>
              <a:ext cx="3664315" cy="556990"/>
            </a:xfrm>
            <a:prstGeom prst="rect">
              <a:avLst/>
            </a:prstGeom>
            <a:solidFill>
              <a:srgbClr val="DC552F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39846D7D-35A5-4B99-B1AB-8D004B29FBBF}"/>
                </a:ext>
              </a:extLst>
            </p:cNvPr>
            <p:cNvSpPr/>
            <p:nvPr/>
          </p:nvSpPr>
          <p:spPr>
            <a:xfrm>
              <a:off x="2314252" y="1603661"/>
              <a:ext cx="4199692" cy="556990"/>
            </a:xfrm>
            <a:prstGeom prst="rect">
              <a:avLst/>
            </a:prstGeom>
            <a:solidFill>
              <a:srgbClr val="FEAA01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05E81BE1-698E-47EE-B9AF-E044E788A8DA}"/>
                </a:ext>
              </a:extLst>
            </p:cNvPr>
            <p:cNvSpPr/>
            <p:nvPr/>
          </p:nvSpPr>
          <p:spPr>
            <a:xfrm>
              <a:off x="7475134" y="202899"/>
              <a:ext cx="3111923" cy="1004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extrusionOk="0">
                  <a:moveTo>
                    <a:pt x="0" y="0"/>
                  </a:moveTo>
                  <a:lnTo>
                    <a:pt x="18132" y="0"/>
                  </a:lnTo>
                  <a:cubicBezTo>
                    <a:pt x="20055" y="60"/>
                    <a:pt x="21600" y="4933"/>
                    <a:pt x="21585" y="10893"/>
                  </a:cubicBezTo>
                  <a:cubicBezTo>
                    <a:pt x="21571" y="16785"/>
                    <a:pt x="20033" y="21552"/>
                    <a:pt x="18132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A01"/>
            </a:solidFill>
            <a:ln w="12700">
              <a:miter lim="400000"/>
            </a:ln>
            <a:effectLst>
              <a:outerShdw blurRad="101600" dist="25400" dir="5780278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4AE3DCE5-1273-4046-860A-25FD8852B9BD}"/>
                </a:ext>
              </a:extLst>
            </p:cNvPr>
            <p:cNvSpPr/>
            <p:nvPr/>
          </p:nvSpPr>
          <p:spPr>
            <a:xfrm>
              <a:off x="6512370" y="209653"/>
              <a:ext cx="964581" cy="1938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5" y="0"/>
                  </a:moveTo>
                  <a:lnTo>
                    <a:pt x="49" y="15450"/>
                  </a:lnTo>
                  <a:lnTo>
                    <a:pt x="0" y="21600"/>
                  </a:lnTo>
                  <a:lnTo>
                    <a:pt x="21600" y="11139"/>
                  </a:lnTo>
                  <a:lnTo>
                    <a:pt x="21595" y="0"/>
                  </a:lnTo>
                  <a:close/>
                </a:path>
              </a:pathLst>
            </a:custGeom>
            <a:solidFill>
              <a:srgbClr val="FFC612"/>
            </a:solidFill>
            <a:ln w="12700">
              <a:miter lim="400000"/>
            </a:ln>
            <a:effectLst>
              <a:outerShdw blurRad="101600" dist="25400" dir="2823606" rotWithShape="0">
                <a:srgbClr val="000000">
                  <a:alpha val="2522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6" name="Circle">
              <a:extLst>
                <a:ext uri="{FF2B5EF4-FFF2-40B4-BE49-F238E27FC236}">
                  <a16:creationId xmlns:a16="http://schemas.microsoft.com/office/drawing/2014/main" id="{67E87CEB-D9DA-4153-B6FF-DCF0F0B4E56D}"/>
                </a:ext>
              </a:extLst>
            </p:cNvPr>
            <p:cNvSpPr/>
            <p:nvPr/>
          </p:nvSpPr>
          <p:spPr>
            <a:xfrm>
              <a:off x="9644233" y="2240401"/>
              <a:ext cx="884151" cy="884148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241300" dist="143915" dir="3046470" rotWithShape="0">
                <a:srgbClr val="000000">
                  <a:alpha val="46328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73617B08-AE5D-4A65-BF59-4A12B3FE6BFB}"/>
                </a:ext>
              </a:extLst>
            </p:cNvPr>
            <p:cNvSpPr/>
            <p:nvPr/>
          </p:nvSpPr>
          <p:spPr>
            <a:xfrm>
              <a:off x="9644233" y="263270"/>
              <a:ext cx="884151" cy="884151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241300" dist="143915" dir="3046470" rotWithShape="0">
                <a:srgbClr val="000000">
                  <a:alpha val="46328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7D35E170-61BA-41EB-8800-B5B2DD58799A}"/>
                </a:ext>
              </a:extLst>
            </p:cNvPr>
            <p:cNvSpPr/>
            <p:nvPr/>
          </p:nvSpPr>
          <p:spPr>
            <a:xfrm>
              <a:off x="9644233" y="1268270"/>
              <a:ext cx="884151" cy="884151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241300" dist="143915" dir="3046470" rotWithShape="0">
                <a:srgbClr val="000000">
                  <a:alpha val="46328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C87CAA0D-6087-4BFB-BA19-49C1875E2569}"/>
                </a:ext>
              </a:extLst>
            </p:cNvPr>
            <p:cNvSpPr/>
            <p:nvPr/>
          </p:nvSpPr>
          <p:spPr>
            <a:xfrm>
              <a:off x="9644233" y="3244732"/>
              <a:ext cx="884151" cy="884151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241300" dist="143915" dir="3046470" rotWithShape="0">
                <a:srgbClr val="000000">
                  <a:alpha val="46328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30" name="Icon21.png" descr="Icon21.png">
              <a:extLst>
                <a:ext uri="{FF2B5EF4-FFF2-40B4-BE49-F238E27FC236}">
                  <a16:creationId xmlns:a16="http://schemas.microsoft.com/office/drawing/2014/main" id="{5D7E857E-C542-45A7-8DD1-8E6A12E0A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0720" y="3431218"/>
              <a:ext cx="511105" cy="51110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" name="Circle">
              <a:extLst>
                <a:ext uri="{FF2B5EF4-FFF2-40B4-BE49-F238E27FC236}">
                  <a16:creationId xmlns:a16="http://schemas.microsoft.com/office/drawing/2014/main" id="{399CDF9E-5940-4ACB-8544-D781E0E8EDE6}"/>
                </a:ext>
              </a:extLst>
            </p:cNvPr>
            <p:cNvSpPr/>
            <p:nvPr/>
          </p:nvSpPr>
          <p:spPr>
            <a:xfrm>
              <a:off x="9644233" y="4230230"/>
              <a:ext cx="884151" cy="884149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241300" dist="143915" dir="3046470" rotWithShape="0">
                <a:srgbClr val="000000">
                  <a:alpha val="46328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1CC61F54-A1BB-4681-88A7-049342BA93BD}"/>
                </a:ext>
              </a:extLst>
            </p:cNvPr>
            <p:cNvSpPr/>
            <p:nvPr/>
          </p:nvSpPr>
          <p:spPr>
            <a:xfrm>
              <a:off x="9644233" y="5235231"/>
              <a:ext cx="884151" cy="884149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241300" dist="143915" dir="3046470" rotWithShape="0">
                <a:srgbClr val="000000">
                  <a:alpha val="46328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3" name="TextBox 36">
              <a:extLst>
                <a:ext uri="{FF2B5EF4-FFF2-40B4-BE49-F238E27FC236}">
                  <a16:creationId xmlns:a16="http://schemas.microsoft.com/office/drawing/2014/main" id="{9E1E75A5-4B31-4FE4-961B-066EA0FF90F5}"/>
                </a:ext>
              </a:extLst>
            </p:cNvPr>
            <p:cNvSpPr txBox="1"/>
            <p:nvPr/>
          </p:nvSpPr>
          <p:spPr>
            <a:xfrm>
              <a:off x="7591135" y="331845"/>
              <a:ext cx="525545" cy="5740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31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/>
                  <a:sym typeface="Impact"/>
                </a:rPr>
                <a:t>01</a:t>
              </a: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C2F378A0-5ADF-468B-83EC-B4482733F005}"/>
                </a:ext>
              </a:extLst>
            </p:cNvPr>
            <p:cNvSpPr txBox="1"/>
            <p:nvPr/>
          </p:nvSpPr>
          <p:spPr>
            <a:xfrm>
              <a:off x="7611981" y="742058"/>
              <a:ext cx="593330" cy="2308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900" b="1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/>
                <a:sym typeface="Avenir Next"/>
              </a:endParaRPr>
            </a:p>
          </p:txBody>
        </p:sp>
        <p:sp>
          <p:nvSpPr>
            <p:cNvPr id="36" name="TextBox 52">
              <a:extLst>
                <a:ext uri="{FF2B5EF4-FFF2-40B4-BE49-F238E27FC236}">
                  <a16:creationId xmlns:a16="http://schemas.microsoft.com/office/drawing/2014/main" id="{16969CDF-964B-4496-B366-BEE1963B1B40}"/>
                </a:ext>
              </a:extLst>
            </p:cNvPr>
            <p:cNvSpPr txBox="1"/>
            <p:nvPr/>
          </p:nvSpPr>
          <p:spPr>
            <a:xfrm>
              <a:off x="5169855" y="1715784"/>
              <a:ext cx="1211182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r">
                <a:defRPr sz="1400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Demi Bold"/>
                  <a:sym typeface="Avenir Next Demi Bold"/>
                </a:rPr>
                <a:t>TOURISM</a:t>
              </a:r>
              <a:r>
                <a: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Demi Bold"/>
                  <a:sym typeface="Avenir Next Demi Bold"/>
                </a:rPr>
                <a:t>     </a:t>
              </a:r>
            </a:p>
          </p:txBody>
        </p:sp>
        <p:sp>
          <p:nvSpPr>
            <p:cNvPr id="37" name="TextBox 33">
              <a:extLst>
                <a:ext uri="{FF2B5EF4-FFF2-40B4-BE49-F238E27FC236}">
                  <a16:creationId xmlns:a16="http://schemas.microsoft.com/office/drawing/2014/main" id="{DA4F2F2C-269B-455A-AD5A-717C9D0292C5}"/>
                </a:ext>
              </a:extLst>
            </p:cNvPr>
            <p:cNvSpPr txBox="1"/>
            <p:nvPr/>
          </p:nvSpPr>
          <p:spPr>
            <a:xfrm>
              <a:off x="8094127" y="316845"/>
              <a:ext cx="1501693" cy="7078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CULTURE TOURISM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SPORT TOURISM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ADVENTURE TOURISM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MEDICAL TOURISM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/>
                <a:sym typeface="Avenir Next"/>
              </a:endParaRP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2216DF99-1D19-4BF3-B96E-4A78C04CB1BE}"/>
                </a:ext>
              </a:extLst>
            </p:cNvPr>
            <p:cNvSpPr txBox="1"/>
            <p:nvPr/>
          </p:nvSpPr>
          <p:spPr>
            <a:xfrm>
              <a:off x="7592057" y="1357349"/>
              <a:ext cx="525545" cy="5740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31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/>
                  <a:sym typeface="Impact"/>
                </a:rPr>
                <a:t>02</a:t>
              </a: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6E32A685-FB71-4CB1-B93C-B05671EA572C}"/>
                </a:ext>
              </a:extLst>
            </p:cNvPr>
            <p:cNvSpPr txBox="1"/>
            <p:nvPr/>
          </p:nvSpPr>
          <p:spPr>
            <a:xfrm>
              <a:off x="4114800" y="2268893"/>
              <a:ext cx="2266237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r">
                <a:defRPr sz="1400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Demi Bold"/>
                  <a:sym typeface="Avenir Next Demi Bold"/>
                </a:rPr>
                <a:t>KNOWLEGDE ECONOMY</a:t>
              </a:r>
              <a:r>
                <a: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Demi Bold"/>
                  <a:sym typeface="Avenir Next Demi Bold"/>
                </a:rPr>
                <a:t>     </a:t>
              </a:r>
            </a:p>
          </p:txBody>
        </p:sp>
        <p:sp>
          <p:nvSpPr>
            <p:cNvPr id="40" name="TextBox 33">
              <a:extLst>
                <a:ext uri="{FF2B5EF4-FFF2-40B4-BE49-F238E27FC236}">
                  <a16:creationId xmlns:a16="http://schemas.microsoft.com/office/drawing/2014/main" id="{054F0909-BBCD-45EC-8D87-0419546326B1}"/>
                </a:ext>
              </a:extLst>
            </p:cNvPr>
            <p:cNvSpPr txBox="1"/>
            <p:nvPr/>
          </p:nvSpPr>
          <p:spPr>
            <a:xfrm>
              <a:off x="8095050" y="1299990"/>
              <a:ext cx="1659470" cy="10156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SOLAR ENERGY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OCEAN TECHNOLOGY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HIGHER EDUCATION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ICT, ISLAND BASED SOLUTIONS AS EXPORT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/>
                <a:sym typeface="Avenir Next"/>
              </a:endParaRPr>
            </a:p>
          </p:txBody>
        </p:sp>
        <p:sp>
          <p:nvSpPr>
            <p:cNvPr id="41" name="TextBox 36">
              <a:extLst>
                <a:ext uri="{FF2B5EF4-FFF2-40B4-BE49-F238E27FC236}">
                  <a16:creationId xmlns:a16="http://schemas.microsoft.com/office/drawing/2014/main" id="{D7C34B01-50A0-4073-B2CE-A36C775FDDDF}"/>
                </a:ext>
              </a:extLst>
            </p:cNvPr>
            <p:cNvSpPr txBox="1"/>
            <p:nvPr/>
          </p:nvSpPr>
          <p:spPr>
            <a:xfrm>
              <a:off x="7592980" y="2339008"/>
              <a:ext cx="525545" cy="5740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31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/>
                  <a:sym typeface="Impact"/>
                </a:rPr>
                <a:t>03</a:t>
              </a:r>
            </a:p>
          </p:txBody>
        </p:sp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A8C6BB3B-4E8B-421A-8A71-44F1AD60FB1B}"/>
                </a:ext>
              </a:extLst>
            </p:cNvPr>
            <p:cNvSpPr txBox="1"/>
            <p:nvPr/>
          </p:nvSpPr>
          <p:spPr>
            <a:xfrm>
              <a:off x="4972050" y="3301911"/>
              <a:ext cx="1408987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r">
                <a:defRPr sz="1400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Demi Bold"/>
                  <a:sym typeface="Avenir Next Demi Bold"/>
                </a:rPr>
                <a:t>AGRICULTURE</a:t>
              </a:r>
              <a:r>
                <a: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Demi Bold"/>
                  <a:sym typeface="Avenir Next Demi Bold"/>
                </a:rPr>
                <a:t>  </a:t>
              </a:r>
            </a:p>
          </p:txBody>
        </p:sp>
        <p:sp>
          <p:nvSpPr>
            <p:cNvPr id="43" name="TextBox 33">
              <a:extLst>
                <a:ext uri="{FF2B5EF4-FFF2-40B4-BE49-F238E27FC236}">
                  <a16:creationId xmlns:a16="http://schemas.microsoft.com/office/drawing/2014/main" id="{EB257585-D1E3-4811-AC23-FEFEB2A3057D}"/>
                </a:ext>
              </a:extLst>
            </p:cNvPr>
            <p:cNvSpPr txBox="1"/>
            <p:nvPr/>
          </p:nvSpPr>
          <p:spPr>
            <a:xfrm>
              <a:off x="8095972" y="2193238"/>
              <a:ext cx="1658548" cy="10156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MARITIME SERVICES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AIRLINE SERVCES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PORT HUB (FZ)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HIGH VALUE GOODS STORAGE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TUGBOAT</a:t>
              </a:r>
            </a:p>
          </p:txBody>
        </p:sp>
        <p:sp>
          <p:nvSpPr>
            <p:cNvPr id="44" name="TextBox 36">
              <a:extLst>
                <a:ext uri="{FF2B5EF4-FFF2-40B4-BE49-F238E27FC236}">
                  <a16:creationId xmlns:a16="http://schemas.microsoft.com/office/drawing/2014/main" id="{7F4C6CA4-5220-442A-B077-72FE2B546D43}"/>
                </a:ext>
              </a:extLst>
            </p:cNvPr>
            <p:cNvSpPr txBox="1"/>
            <p:nvPr/>
          </p:nvSpPr>
          <p:spPr>
            <a:xfrm>
              <a:off x="7601319" y="3378446"/>
              <a:ext cx="525545" cy="5740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31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/>
                  <a:sym typeface="Impact"/>
                </a:rPr>
                <a:t>04</a:t>
              </a:r>
            </a:p>
          </p:txBody>
        </p:sp>
        <p:sp>
          <p:nvSpPr>
            <p:cNvPr id="45" name="TextBox 52">
              <a:extLst>
                <a:ext uri="{FF2B5EF4-FFF2-40B4-BE49-F238E27FC236}">
                  <a16:creationId xmlns:a16="http://schemas.microsoft.com/office/drawing/2014/main" id="{FCCA81F5-045B-4F17-8F06-532FED9745DE}"/>
                </a:ext>
              </a:extLst>
            </p:cNvPr>
            <p:cNvSpPr txBox="1"/>
            <p:nvPr/>
          </p:nvSpPr>
          <p:spPr>
            <a:xfrm>
              <a:off x="5199794" y="2783322"/>
              <a:ext cx="1211182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r">
                <a:defRPr sz="1400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Demi Bold"/>
                  <a:sym typeface="Avenir Next Demi Bold"/>
                </a:rPr>
                <a:t>LOGISTICS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sym typeface="Avenir Next Demi Bold"/>
              </a:endParaRPr>
            </a:p>
          </p:txBody>
        </p:sp>
        <p:sp>
          <p:nvSpPr>
            <p:cNvPr id="46" name="TextBox 33">
              <a:extLst>
                <a:ext uri="{FF2B5EF4-FFF2-40B4-BE49-F238E27FC236}">
                  <a16:creationId xmlns:a16="http://schemas.microsoft.com/office/drawing/2014/main" id="{F45A7766-599F-430B-AAFF-56674B4A1D5B}"/>
                </a:ext>
              </a:extLst>
            </p:cNvPr>
            <p:cNvSpPr txBox="1"/>
            <p:nvPr/>
          </p:nvSpPr>
          <p:spPr>
            <a:xfrm>
              <a:off x="8116680" y="3515363"/>
              <a:ext cx="1370956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LOCAL ORGANIC FOOD PRODUCTION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/>
                <a:sym typeface="Avenir Next"/>
              </a:endParaRPr>
            </a:p>
          </p:txBody>
        </p:sp>
        <p:sp>
          <p:nvSpPr>
            <p:cNvPr id="47" name="TextBox 36">
              <a:extLst>
                <a:ext uri="{FF2B5EF4-FFF2-40B4-BE49-F238E27FC236}">
                  <a16:creationId xmlns:a16="http://schemas.microsoft.com/office/drawing/2014/main" id="{66FFFA0D-89E7-4CA1-9A01-AF28C1918682}"/>
                </a:ext>
              </a:extLst>
            </p:cNvPr>
            <p:cNvSpPr txBox="1"/>
            <p:nvPr/>
          </p:nvSpPr>
          <p:spPr>
            <a:xfrm>
              <a:off x="7634269" y="4367620"/>
              <a:ext cx="525545" cy="5740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31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/>
                  <a:sym typeface="Impact"/>
                </a:rPr>
                <a:t>05</a:t>
              </a:r>
            </a:p>
          </p:txBody>
        </p:sp>
        <p:sp>
          <p:nvSpPr>
            <p:cNvPr id="48" name="TextBox 52">
              <a:extLst>
                <a:ext uri="{FF2B5EF4-FFF2-40B4-BE49-F238E27FC236}">
                  <a16:creationId xmlns:a16="http://schemas.microsoft.com/office/drawing/2014/main" id="{697D6587-B378-4F14-8972-E4F6FFDB4A7C}"/>
                </a:ext>
              </a:extLst>
            </p:cNvPr>
            <p:cNvSpPr txBox="1"/>
            <p:nvPr/>
          </p:nvSpPr>
          <p:spPr>
            <a:xfrm>
              <a:off x="4482542" y="3810234"/>
              <a:ext cx="1898496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r">
                <a:defRPr sz="1400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Demi Bold"/>
                  <a:sym typeface="Avenir Next Demi Bold"/>
                </a:rPr>
                <a:t>CIRCULAR ECONOMY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sym typeface="Avenir Next Demi Bold"/>
              </a:endParaRPr>
            </a:p>
          </p:txBody>
        </p:sp>
        <p:sp>
          <p:nvSpPr>
            <p:cNvPr id="49" name="TextBox 33">
              <a:extLst>
                <a:ext uri="{FF2B5EF4-FFF2-40B4-BE49-F238E27FC236}">
                  <a16:creationId xmlns:a16="http://schemas.microsoft.com/office/drawing/2014/main" id="{E3455528-F8B2-4C93-B2AC-D96597B3F0BA}"/>
                </a:ext>
              </a:extLst>
            </p:cNvPr>
            <p:cNvSpPr txBox="1"/>
            <p:nvPr/>
          </p:nvSpPr>
          <p:spPr>
            <a:xfrm>
              <a:off x="8121065" y="4395287"/>
              <a:ext cx="1617259" cy="5539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WASTE TO ENERGY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SEAWATER INDUSTRIES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REUSE OF WASTE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/>
                <a:sym typeface="Avenir Next"/>
              </a:endParaRPr>
            </a:p>
          </p:txBody>
        </p:sp>
        <p:sp>
          <p:nvSpPr>
            <p:cNvPr id="50" name="TextBox 36">
              <a:extLst>
                <a:ext uri="{FF2B5EF4-FFF2-40B4-BE49-F238E27FC236}">
                  <a16:creationId xmlns:a16="http://schemas.microsoft.com/office/drawing/2014/main" id="{22E0F3C3-CA4A-42EC-8FE8-0D5CDC6D794C}"/>
                </a:ext>
              </a:extLst>
            </p:cNvPr>
            <p:cNvSpPr txBox="1"/>
            <p:nvPr/>
          </p:nvSpPr>
          <p:spPr>
            <a:xfrm>
              <a:off x="7660397" y="5351319"/>
              <a:ext cx="525545" cy="5740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31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/>
                  <a:sym typeface="Impact"/>
                </a:rPr>
                <a:t>06</a:t>
              </a:r>
            </a:p>
          </p:txBody>
        </p:sp>
        <p:sp>
          <p:nvSpPr>
            <p:cNvPr id="51" name="TextBox 52">
              <a:extLst>
                <a:ext uri="{FF2B5EF4-FFF2-40B4-BE49-F238E27FC236}">
                  <a16:creationId xmlns:a16="http://schemas.microsoft.com/office/drawing/2014/main" id="{CC45B0C1-D687-4984-8913-53F0A7C6CE9C}"/>
                </a:ext>
              </a:extLst>
            </p:cNvPr>
            <p:cNvSpPr txBox="1"/>
            <p:nvPr/>
          </p:nvSpPr>
          <p:spPr>
            <a:xfrm>
              <a:off x="4270862" y="4359057"/>
              <a:ext cx="2110176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r">
                <a:defRPr sz="1400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Demi Bold"/>
                  <a:sym typeface="Avenir Next Demi Bold"/>
                </a:rPr>
                <a:t>CREATIVE INDUSTRIES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sym typeface="Avenir Next Demi Bold"/>
              </a:endParaRPr>
            </a:p>
          </p:txBody>
        </p:sp>
        <p:sp>
          <p:nvSpPr>
            <p:cNvPr id="52" name="TextBox 33">
              <a:extLst>
                <a:ext uri="{FF2B5EF4-FFF2-40B4-BE49-F238E27FC236}">
                  <a16:creationId xmlns:a16="http://schemas.microsoft.com/office/drawing/2014/main" id="{6EF8E492-6EB3-4615-9F9B-A30E06681CA8}"/>
                </a:ext>
              </a:extLst>
            </p:cNvPr>
            <p:cNvSpPr txBox="1"/>
            <p:nvPr/>
          </p:nvSpPr>
          <p:spPr>
            <a:xfrm>
              <a:off x="8159814" y="5181078"/>
              <a:ext cx="1311877" cy="10156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10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ART AND MUSIC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GRAPHIC DESIGN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PHOTOGRAPHY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WEB</a:t>
              </a:r>
              <a:r>
                <a:rPr kumimoji="0" lang="en-US" sz="10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DESIGN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ART STUDIO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/>
                  <a:sym typeface="Avenir Next"/>
                </a:rPr>
                <a:t>FASHION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/>
                <a:sym typeface="Avenir Next"/>
              </a:endParaRPr>
            </a:p>
          </p:txBody>
        </p:sp>
        <p:grpSp>
          <p:nvGrpSpPr>
            <p:cNvPr id="53" name="Group">
              <a:extLst>
                <a:ext uri="{FF2B5EF4-FFF2-40B4-BE49-F238E27FC236}">
                  <a16:creationId xmlns:a16="http://schemas.microsoft.com/office/drawing/2014/main" id="{E1FEAE66-FE94-40A0-9012-469FDE41FAE8}"/>
                </a:ext>
              </a:extLst>
            </p:cNvPr>
            <p:cNvGrpSpPr/>
            <p:nvPr/>
          </p:nvGrpSpPr>
          <p:grpSpPr>
            <a:xfrm>
              <a:off x="1590636" y="1425944"/>
              <a:ext cx="3820460" cy="4102129"/>
              <a:chOff x="0" y="0"/>
              <a:chExt cx="3820459" cy="4102128"/>
            </a:xfrm>
          </p:grpSpPr>
          <p:sp>
            <p:nvSpPr>
              <p:cNvPr id="62" name="Shape">
                <a:extLst>
                  <a:ext uri="{FF2B5EF4-FFF2-40B4-BE49-F238E27FC236}">
                    <a16:creationId xmlns:a16="http://schemas.microsoft.com/office/drawing/2014/main" id="{E8783D69-7ED8-46C0-BE1A-48AD5B571258}"/>
                  </a:ext>
                </a:extLst>
              </p:cNvPr>
              <p:cNvSpPr/>
              <p:nvPr/>
            </p:nvSpPr>
            <p:spPr>
              <a:xfrm>
                <a:off x="828392" y="1983614"/>
                <a:ext cx="2724374" cy="1722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extrusionOk="0">
                    <a:moveTo>
                      <a:pt x="6372" y="803"/>
                    </a:moveTo>
                    <a:lnTo>
                      <a:pt x="476" y="4702"/>
                    </a:lnTo>
                    <a:cubicBezTo>
                      <a:pt x="200" y="4931"/>
                      <a:pt x="19" y="5374"/>
                      <a:pt x="2" y="5867"/>
                    </a:cubicBezTo>
                    <a:cubicBezTo>
                      <a:pt x="-13" y="6268"/>
                      <a:pt x="76" y="6643"/>
                      <a:pt x="198" y="6972"/>
                    </a:cubicBezTo>
                    <a:cubicBezTo>
                      <a:pt x="338" y="7351"/>
                      <a:pt x="528" y="7689"/>
                      <a:pt x="763" y="7960"/>
                    </a:cubicBezTo>
                    <a:lnTo>
                      <a:pt x="8185" y="12802"/>
                    </a:lnTo>
                    <a:lnTo>
                      <a:pt x="8886" y="10931"/>
                    </a:lnTo>
                    <a:lnTo>
                      <a:pt x="3314" y="6429"/>
                    </a:lnTo>
                    <a:lnTo>
                      <a:pt x="8651" y="4653"/>
                    </a:lnTo>
                    <a:lnTo>
                      <a:pt x="13033" y="12152"/>
                    </a:lnTo>
                    <a:lnTo>
                      <a:pt x="20607" y="21600"/>
                    </a:lnTo>
                    <a:lnTo>
                      <a:pt x="21587" y="19578"/>
                    </a:lnTo>
                    <a:lnTo>
                      <a:pt x="14595" y="9784"/>
                    </a:lnTo>
                    <a:lnTo>
                      <a:pt x="12134" y="2668"/>
                    </a:lnTo>
                    <a:cubicBezTo>
                      <a:pt x="12171" y="2252"/>
                      <a:pt x="12167" y="1830"/>
                      <a:pt x="12121" y="1416"/>
                    </a:cubicBezTo>
                    <a:cubicBezTo>
                      <a:pt x="12066" y="914"/>
                      <a:pt x="11950" y="434"/>
                      <a:pt x="11781" y="0"/>
                    </a:cubicBezTo>
                    <a:lnTo>
                      <a:pt x="6372" y="803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3" name="Shape">
                <a:extLst>
                  <a:ext uri="{FF2B5EF4-FFF2-40B4-BE49-F238E27FC236}">
                    <a16:creationId xmlns:a16="http://schemas.microsoft.com/office/drawing/2014/main" id="{88F70A88-5AF1-4BCB-82B4-923EAC01C24E}"/>
                  </a:ext>
                </a:extLst>
              </p:cNvPr>
              <p:cNvSpPr/>
              <p:nvPr/>
            </p:nvSpPr>
            <p:spPr>
              <a:xfrm>
                <a:off x="2876506" y="1388681"/>
                <a:ext cx="329677" cy="2821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4" h="19876" extrusionOk="0">
                    <a:moveTo>
                      <a:pt x="20844" y="4996"/>
                    </a:moveTo>
                    <a:lnTo>
                      <a:pt x="17282" y="7733"/>
                    </a:lnTo>
                    <a:cubicBezTo>
                      <a:pt x="14536" y="3762"/>
                      <a:pt x="9239" y="3509"/>
                      <a:pt x="6197" y="7204"/>
                    </a:cubicBezTo>
                    <a:cubicBezTo>
                      <a:pt x="3915" y="9976"/>
                      <a:pt x="3762" y="14179"/>
                      <a:pt x="5835" y="17148"/>
                    </a:cubicBezTo>
                    <a:lnTo>
                      <a:pt x="2183" y="19876"/>
                    </a:lnTo>
                    <a:cubicBezTo>
                      <a:pt x="-756" y="15498"/>
                      <a:pt x="-725" y="9478"/>
                      <a:pt x="2259" y="5138"/>
                    </a:cubicBezTo>
                    <a:cubicBezTo>
                      <a:pt x="6928" y="-1654"/>
                      <a:pt x="16092" y="-1724"/>
                      <a:pt x="20844" y="4996"/>
                    </a:cubicBezTo>
                    <a:close/>
                  </a:path>
                </a:pathLst>
              </a:custGeom>
              <a:solidFill>
                <a:srgbClr val="310F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4" name="Shape">
                <a:extLst>
                  <a:ext uri="{FF2B5EF4-FFF2-40B4-BE49-F238E27FC236}">
                    <a16:creationId xmlns:a16="http://schemas.microsoft.com/office/drawing/2014/main" id="{E598E24A-AF94-4FBA-A920-8B4511D38BD3}"/>
                  </a:ext>
                </a:extLst>
              </p:cNvPr>
              <p:cNvSpPr/>
              <p:nvPr/>
            </p:nvSpPr>
            <p:spPr>
              <a:xfrm>
                <a:off x="628664" y="156135"/>
                <a:ext cx="647986" cy="826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4" h="21267" extrusionOk="0">
                    <a:moveTo>
                      <a:pt x="2107" y="3030"/>
                    </a:moveTo>
                    <a:cubicBezTo>
                      <a:pt x="1568" y="4377"/>
                      <a:pt x="1293" y="5780"/>
                      <a:pt x="1290" y="7192"/>
                    </a:cubicBezTo>
                    <a:cubicBezTo>
                      <a:pt x="1287" y="8583"/>
                      <a:pt x="1548" y="9966"/>
                      <a:pt x="2066" y="11298"/>
                    </a:cubicBezTo>
                    <a:cubicBezTo>
                      <a:pt x="1674" y="11710"/>
                      <a:pt x="1305" y="12136"/>
                      <a:pt x="959" y="12573"/>
                    </a:cubicBezTo>
                    <a:cubicBezTo>
                      <a:pt x="616" y="13007"/>
                      <a:pt x="296" y="13451"/>
                      <a:pt x="0" y="13906"/>
                    </a:cubicBezTo>
                    <a:cubicBezTo>
                      <a:pt x="486" y="14099"/>
                      <a:pt x="999" y="14246"/>
                      <a:pt x="1530" y="14345"/>
                    </a:cubicBezTo>
                    <a:cubicBezTo>
                      <a:pt x="2080" y="14447"/>
                      <a:pt x="2644" y="14496"/>
                      <a:pt x="3209" y="14491"/>
                    </a:cubicBezTo>
                    <a:cubicBezTo>
                      <a:pt x="3486" y="16081"/>
                      <a:pt x="4735" y="17471"/>
                      <a:pt x="6563" y="18221"/>
                    </a:cubicBezTo>
                    <a:cubicBezTo>
                      <a:pt x="8298" y="18933"/>
                      <a:pt x="10323" y="18970"/>
                      <a:pt x="12152" y="19459"/>
                    </a:cubicBezTo>
                    <a:cubicBezTo>
                      <a:pt x="13534" y="19828"/>
                      <a:pt x="14790" y="20446"/>
                      <a:pt x="15813" y="21267"/>
                    </a:cubicBezTo>
                    <a:lnTo>
                      <a:pt x="21484" y="15406"/>
                    </a:lnTo>
                    <a:lnTo>
                      <a:pt x="21474" y="13642"/>
                    </a:lnTo>
                    <a:cubicBezTo>
                      <a:pt x="21600" y="8513"/>
                      <a:pt x="18129" y="3740"/>
                      <a:pt x="12405" y="1173"/>
                    </a:cubicBezTo>
                    <a:cubicBezTo>
                      <a:pt x="10333" y="244"/>
                      <a:pt x="7966" y="-333"/>
                      <a:pt x="5736" y="210"/>
                    </a:cubicBezTo>
                    <a:cubicBezTo>
                      <a:pt x="4017" y="628"/>
                      <a:pt x="2653" y="1674"/>
                      <a:pt x="2107" y="3030"/>
                    </a:cubicBezTo>
                    <a:close/>
                  </a:path>
                </a:pathLst>
              </a:custGeom>
              <a:solidFill>
                <a:srgbClr val="FFB5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5" name="Shape">
                <a:extLst>
                  <a:ext uri="{FF2B5EF4-FFF2-40B4-BE49-F238E27FC236}">
                    <a16:creationId xmlns:a16="http://schemas.microsoft.com/office/drawing/2014/main" id="{42ECE49F-14F8-462A-AEA8-BD7149BE8827}"/>
                  </a:ext>
                </a:extLst>
              </p:cNvPr>
              <p:cNvSpPr/>
              <p:nvPr/>
            </p:nvSpPr>
            <p:spPr>
              <a:xfrm>
                <a:off x="1124481" y="700018"/>
                <a:ext cx="179518" cy="38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532" extrusionOk="0">
                    <a:moveTo>
                      <a:pt x="21117" y="560"/>
                    </a:moveTo>
                    <a:lnTo>
                      <a:pt x="13213" y="0"/>
                    </a:lnTo>
                    <a:cubicBezTo>
                      <a:pt x="7854" y="2943"/>
                      <a:pt x="3967" y="6430"/>
                      <a:pt x="1845" y="10198"/>
                    </a:cubicBezTo>
                    <a:cubicBezTo>
                      <a:pt x="-32" y="13531"/>
                      <a:pt x="-483" y="17012"/>
                      <a:pt x="519" y="20430"/>
                    </a:cubicBezTo>
                    <a:cubicBezTo>
                      <a:pt x="2215" y="20957"/>
                      <a:pt x="4125" y="21306"/>
                      <a:pt x="6124" y="21453"/>
                    </a:cubicBezTo>
                    <a:cubicBezTo>
                      <a:pt x="8129" y="21600"/>
                      <a:pt x="10176" y="21541"/>
                      <a:pt x="12129" y="21280"/>
                    </a:cubicBezTo>
                    <a:cubicBezTo>
                      <a:pt x="11029" y="17541"/>
                      <a:pt x="11351" y="13738"/>
                      <a:pt x="13078" y="10053"/>
                    </a:cubicBezTo>
                    <a:cubicBezTo>
                      <a:pt x="14651" y="6700"/>
                      <a:pt x="17367" y="3493"/>
                      <a:pt x="21117" y="5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6" name="Shape">
                <a:extLst>
                  <a:ext uri="{FF2B5EF4-FFF2-40B4-BE49-F238E27FC236}">
                    <a16:creationId xmlns:a16="http://schemas.microsoft.com/office/drawing/2014/main" id="{691FF017-127B-4731-8E22-5F034C23E428}"/>
                  </a:ext>
                </a:extLst>
              </p:cNvPr>
              <p:cNvSpPr/>
              <p:nvPr/>
            </p:nvSpPr>
            <p:spPr>
              <a:xfrm>
                <a:off x="109031" y="693642"/>
                <a:ext cx="2837901" cy="156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81" extrusionOk="0">
                    <a:moveTo>
                      <a:pt x="7881" y="5711"/>
                    </a:moveTo>
                    <a:lnTo>
                      <a:pt x="4539" y="10411"/>
                    </a:lnTo>
                    <a:lnTo>
                      <a:pt x="656" y="4986"/>
                    </a:lnTo>
                    <a:lnTo>
                      <a:pt x="0" y="6337"/>
                    </a:lnTo>
                    <a:lnTo>
                      <a:pt x="4043" y="13388"/>
                    </a:lnTo>
                    <a:cubicBezTo>
                      <a:pt x="4187" y="13519"/>
                      <a:pt x="4346" y="13587"/>
                      <a:pt x="4507" y="13586"/>
                    </a:cubicBezTo>
                    <a:cubicBezTo>
                      <a:pt x="4672" y="13585"/>
                      <a:pt x="4834" y="13514"/>
                      <a:pt x="4980" y="13377"/>
                    </a:cubicBezTo>
                    <a:lnTo>
                      <a:pt x="8952" y="8528"/>
                    </a:lnTo>
                    <a:cubicBezTo>
                      <a:pt x="9056" y="10072"/>
                      <a:pt x="9248" y="11592"/>
                      <a:pt x="9523" y="13065"/>
                    </a:cubicBezTo>
                    <a:cubicBezTo>
                      <a:pt x="9821" y="14663"/>
                      <a:pt x="10216" y="16197"/>
                      <a:pt x="10700" y="17639"/>
                    </a:cubicBezTo>
                    <a:lnTo>
                      <a:pt x="14238" y="21581"/>
                    </a:lnTo>
                    <a:lnTo>
                      <a:pt x="18350" y="15581"/>
                    </a:lnTo>
                    <a:lnTo>
                      <a:pt x="14994" y="11996"/>
                    </a:lnTo>
                    <a:lnTo>
                      <a:pt x="12050" y="4484"/>
                    </a:lnTo>
                    <a:lnTo>
                      <a:pt x="16955" y="2631"/>
                    </a:lnTo>
                    <a:lnTo>
                      <a:pt x="20831" y="8654"/>
                    </a:lnTo>
                    <a:lnTo>
                      <a:pt x="21600" y="7375"/>
                    </a:lnTo>
                    <a:lnTo>
                      <a:pt x="17832" y="430"/>
                    </a:lnTo>
                    <a:cubicBezTo>
                      <a:pt x="17743" y="256"/>
                      <a:pt x="17631" y="128"/>
                      <a:pt x="17506" y="59"/>
                    </a:cubicBezTo>
                    <a:cubicBezTo>
                      <a:pt x="17377" y="-13"/>
                      <a:pt x="17240" y="-19"/>
                      <a:pt x="17110" y="40"/>
                    </a:cubicBezTo>
                    <a:lnTo>
                      <a:pt x="10641" y="1440"/>
                    </a:lnTo>
                    <a:lnTo>
                      <a:pt x="8991" y="255"/>
                    </a:lnTo>
                    <a:lnTo>
                      <a:pt x="7881" y="5711"/>
                    </a:lnTo>
                    <a:close/>
                  </a:path>
                </a:pathLst>
              </a:custGeom>
              <a:solidFill>
                <a:srgbClr val="182F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7" name="Shape">
                <a:extLst>
                  <a:ext uri="{FF2B5EF4-FFF2-40B4-BE49-F238E27FC236}">
                    <a16:creationId xmlns:a16="http://schemas.microsoft.com/office/drawing/2014/main" id="{5F453783-B01E-44F3-89D2-94B87F226271}"/>
                  </a:ext>
                </a:extLst>
              </p:cNvPr>
              <p:cNvSpPr/>
              <p:nvPr/>
            </p:nvSpPr>
            <p:spPr>
              <a:xfrm>
                <a:off x="1875585" y="2863602"/>
                <a:ext cx="159580" cy="185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9" h="21600" extrusionOk="0">
                    <a:moveTo>
                      <a:pt x="0" y="14215"/>
                    </a:moveTo>
                    <a:lnTo>
                      <a:pt x="12942" y="21600"/>
                    </a:lnTo>
                    <a:cubicBezTo>
                      <a:pt x="16102" y="20293"/>
                      <a:pt x="18593" y="17988"/>
                      <a:pt x="19923" y="15138"/>
                    </a:cubicBezTo>
                    <a:cubicBezTo>
                      <a:pt x="21600" y="11545"/>
                      <a:pt x="21286" y="7468"/>
                      <a:pt x="19074" y="4109"/>
                    </a:cubicBezTo>
                    <a:lnTo>
                      <a:pt x="9162" y="0"/>
                    </a:lnTo>
                    <a:lnTo>
                      <a:pt x="0" y="14215"/>
                    </a:lnTo>
                    <a:close/>
                  </a:path>
                </a:pathLst>
              </a:custGeom>
              <a:solidFill>
                <a:srgbClr val="FEB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8" name="Shape">
                <a:extLst>
                  <a:ext uri="{FF2B5EF4-FFF2-40B4-BE49-F238E27FC236}">
                    <a16:creationId xmlns:a16="http://schemas.microsoft.com/office/drawing/2014/main" id="{F195661B-B552-44B3-90BC-2CF0531C7CEF}"/>
                  </a:ext>
                </a:extLst>
              </p:cNvPr>
              <p:cNvSpPr/>
              <p:nvPr/>
            </p:nvSpPr>
            <p:spPr>
              <a:xfrm>
                <a:off x="1941014" y="2829474"/>
                <a:ext cx="265169" cy="582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1" extrusionOk="0">
                    <a:moveTo>
                      <a:pt x="407" y="8266"/>
                    </a:moveTo>
                    <a:lnTo>
                      <a:pt x="0" y="9157"/>
                    </a:lnTo>
                    <a:cubicBezTo>
                      <a:pt x="2680" y="9577"/>
                      <a:pt x="5067" y="10296"/>
                      <a:pt x="6948" y="11241"/>
                    </a:cubicBezTo>
                    <a:cubicBezTo>
                      <a:pt x="8973" y="12257"/>
                      <a:pt x="10345" y="13498"/>
                      <a:pt x="11560" y="14766"/>
                    </a:cubicBezTo>
                    <a:cubicBezTo>
                      <a:pt x="12552" y="15801"/>
                      <a:pt x="13448" y="16854"/>
                      <a:pt x="14484" y="17880"/>
                    </a:cubicBezTo>
                    <a:cubicBezTo>
                      <a:pt x="15618" y="19004"/>
                      <a:pt x="16919" y="20091"/>
                      <a:pt x="18377" y="21135"/>
                    </a:cubicBezTo>
                    <a:cubicBezTo>
                      <a:pt x="18801" y="21399"/>
                      <a:pt x="19523" y="21528"/>
                      <a:pt x="20231" y="21466"/>
                    </a:cubicBezTo>
                    <a:cubicBezTo>
                      <a:pt x="20856" y="21411"/>
                      <a:pt x="21375" y="21214"/>
                      <a:pt x="21600" y="20944"/>
                    </a:cubicBezTo>
                    <a:lnTo>
                      <a:pt x="17896" y="7749"/>
                    </a:lnTo>
                    <a:cubicBezTo>
                      <a:pt x="16269" y="7817"/>
                      <a:pt x="14857" y="7246"/>
                      <a:pt x="14822" y="6506"/>
                    </a:cubicBezTo>
                    <a:cubicBezTo>
                      <a:pt x="14792" y="5860"/>
                      <a:pt x="15857" y="5310"/>
                      <a:pt x="17278" y="5239"/>
                    </a:cubicBezTo>
                    <a:lnTo>
                      <a:pt x="16348" y="251"/>
                    </a:lnTo>
                    <a:cubicBezTo>
                      <a:pt x="14023" y="-21"/>
                      <a:pt x="11600" y="-72"/>
                      <a:pt x="9229" y="100"/>
                    </a:cubicBezTo>
                    <a:cubicBezTo>
                      <a:pt x="6408" y="304"/>
                      <a:pt x="3739" y="817"/>
                      <a:pt x="1457" y="1595"/>
                    </a:cubicBezTo>
                    <a:lnTo>
                      <a:pt x="1071" y="2956"/>
                    </a:lnTo>
                    <a:cubicBezTo>
                      <a:pt x="2359" y="3259"/>
                      <a:pt x="3478" y="3681"/>
                      <a:pt x="4367" y="4207"/>
                    </a:cubicBezTo>
                    <a:cubicBezTo>
                      <a:pt x="5221" y="4712"/>
                      <a:pt x="5830" y="5293"/>
                      <a:pt x="5835" y="5940"/>
                    </a:cubicBezTo>
                    <a:cubicBezTo>
                      <a:pt x="5845" y="7278"/>
                      <a:pt x="3359" y="8342"/>
                      <a:pt x="407" y="82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9" name="Shape">
                <a:extLst>
                  <a:ext uri="{FF2B5EF4-FFF2-40B4-BE49-F238E27FC236}">
                    <a16:creationId xmlns:a16="http://schemas.microsoft.com/office/drawing/2014/main" id="{00948DAD-9186-417D-A12D-A8C608C8D59A}"/>
                  </a:ext>
                </a:extLst>
              </p:cNvPr>
              <p:cNvSpPr/>
              <p:nvPr/>
            </p:nvSpPr>
            <p:spPr>
              <a:xfrm>
                <a:off x="1175768" y="1328171"/>
                <a:ext cx="687960" cy="47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06"/>
                    </a:moveTo>
                    <a:lnTo>
                      <a:pt x="18864" y="21600"/>
                    </a:lnTo>
                    <a:lnTo>
                      <a:pt x="21600" y="20885"/>
                    </a:lnTo>
                    <a:lnTo>
                      <a:pt x="21507" y="15776"/>
                    </a:lnTo>
                    <a:lnTo>
                      <a:pt x="3369" y="3772"/>
                    </a:lnTo>
                    <a:lnTo>
                      <a:pt x="2509" y="0"/>
                    </a:lnTo>
                    <a:lnTo>
                      <a:pt x="0" y="2606"/>
                    </a:lnTo>
                    <a:close/>
                  </a:path>
                </a:pathLst>
              </a:custGeom>
              <a:solidFill>
                <a:srgbClr val="D03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0" name="Shape">
                <a:extLst>
                  <a:ext uri="{FF2B5EF4-FFF2-40B4-BE49-F238E27FC236}">
                    <a16:creationId xmlns:a16="http://schemas.microsoft.com/office/drawing/2014/main" id="{D8A11CE6-6C76-426B-B863-113A73ABFB51}"/>
                  </a:ext>
                </a:extLst>
              </p:cNvPr>
              <p:cNvSpPr/>
              <p:nvPr/>
            </p:nvSpPr>
            <p:spPr>
              <a:xfrm>
                <a:off x="87054" y="1030544"/>
                <a:ext cx="106980" cy="118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01" y="0"/>
                    </a:moveTo>
                    <a:lnTo>
                      <a:pt x="0" y="14398"/>
                    </a:lnTo>
                    <a:lnTo>
                      <a:pt x="6673" y="21600"/>
                    </a:lnTo>
                    <a:lnTo>
                      <a:pt x="21600" y="6968"/>
                    </a:lnTo>
                    <a:lnTo>
                      <a:pt x="1580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1" name="Shape">
                <a:extLst>
                  <a:ext uri="{FF2B5EF4-FFF2-40B4-BE49-F238E27FC236}">
                    <a16:creationId xmlns:a16="http://schemas.microsoft.com/office/drawing/2014/main" id="{C2670734-E673-4279-B850-30A4A3773A61}"/>
                  </a:ext>
                </a:extLst>
              </p:cNvPr>
              <p:cNvSpPr/>
              <p:nvPr/>
            </p:nvSpPr>
            <p:spPr>
              <a:xfrm>
                <a:off x="0" y="795872"/>
                <a:ext cx="260267" cy="295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0" h="20938" extrusionOk="0">
                    <a:moveTo>
                      <a:pt x="7589" y="20938"/>
                    </a:moveTo>
                    <a:cubicBezTo>
                      <a:pt x="2335" y="19055"/>
                      <a:pt x="-750" y="14204"/>
                      <a:pt x="157" y="9250"/>
                    </a:cubicBezTo>
                    <a:cubicBezTo>
                      <a:pt x="1230" y="3390"/>
                      <a:pt x="7357" y="-662"/>
                      <a:pt x="14009" y="90"/>
                    </a:cubicBezTo>
                    <a:cubicBezTo>
                      <a:pt x="15533" y="1500"/>
                      <a:pt x="16857" y="3071"/>
                      <a:pt x="17951" y="4766"/>
                    </a:cubicBezTo>
                    <a:cubicBezTo>
                      <a:pt x="19281" y="6825"/>
                      <a:pt x="20257" y="9048"/>
                      <a:pt x="20850" y="11362"/>
                    </a:cubicBezTo>
                    <a:cubicBezTo>
                      <a:pt x="19643" y="12191"/>
                      <a:pt x="18435" y="13021"/>
                      <a:pt x="17228" y="13851"/>
                    </a:cubicBezTo>
                    <a:cubicBezTo>
                      <a:pt x="16021" y="14681"/>
                      <a:pt x="14814" y="15510"/>
                      <a:pt x="13606" y="16340"/>
                    </a:cubicBezTo>
                    <a:lnTo>
                      <a:pt x="7589" y="20938"/>
                    </a:lnTo>
                    <a:close/>
                  </a:path>
                </a:pathLst>
              </a:custGeom>
              <a:solidFill>
                <a:srgbClr val="FEB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2" name="Shape">
                <a:extLst>
                  <a:ext uri="{FF2B5EF4-FFF2-40B4-BE49-F238E27FC236}">
                    <a16:creationId xmlns:a16="http://schemas.microsoft.com/office/drawing/2014/main" id="{83F86B5E-93ED-4051-9907-741215335B3D}"/>
                  </a:ext>
                </a:extLst>
              </p:cNvPr>
              <p:cNvSpPr/>
              <p:nvPr/>
            </p:nvSpPr>
            <p:spPr>
              <a:xfrm>
                <a:off x="2864904" y="1233460"/>
                <a:ext cx="104553" cy="114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381"/>
                    </a:moveTo>
                    <a:lnTo>
                      <a:pt x="6639" y="21600"/>
                    </a:lnTo>
                    <a:lnTo>
                      <a:pt x="21600" y="7310"/>
                    </a:lnTo>
                    <a:lnTo>
                      <a:pt x="15231" y="0"/>
                    </a:lnTo>
                    <a:lnTo>
                      <a:pt x="0" y="1438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3" name="Shape">
                <a:extLst>
                  <a:ext uri="{FF2B5EF4-FFF2-40B4-BE49-F238E27FC236}">
                    <a16:creationId xmlns:a16="http://schemas.microsoft.com/office/drawing/2014/main" id="{A908BCC1-72F0-447C-AAFA-3401C248A600}"/>
                  </a:ext>
                </a:extLst>
              </p:cNvPr>
              <p:cNvSpPr/>
              <p:nvPr/>
            </p:nvSpPr>
            <p:spPr>
              <a:xfrm>
                <a:off x="2891904" y="1272921"/>
                <a:ext cx="215161" cy="328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0" h="21600" extrusionOk="0">
                    <a:moveTo>
                      <a:pt x="759" y="4266"/>
                    </a:moveTo>
                    <a:cubicBezTo>
                      <a:pt x="191" y="6029"/>
                      <a:pt x="-60" y="7830"/>
                      <a:pt x="13" y="9632"/>
                    </a:cubicBezTo>
                    <a:cubicBezTo>
                      <a:pt x="80" y="11307"/>
                      <a:pt x="427" y="12971"/>
                      <a:pt x="1046" y="14596"/>
                    </a:cubicBezTo>
                    <a:lnTo>
                      <a:pt x="6867" y="15815"/>
                    </a:lnTo>
                    <a:cubicBezTo>
                      <a:pt x="6352" y="16784"/>
                      <a:pt x="6169" y="17816"/>
                      <a:pt x="6334" y="18838"/>
                    </a:cubicBezTo>
                    <a:cubicBezTo>
                      <a:pt x="6491" y="19812"/>
                      <a:pt x="6960" y="20753"/>
                      <a:pt x="7710" y="21600"/>
                    </a:cubicBezTo>
                    <a:lnTo>
                      <a:pt x="21540" y="14181"/>
                    </a:lnTo>
                    <a:cubicBezTo>
                      <a:pt x="21224" y="13219"/>
                      <a:pt x="20909" y="12257"/>
                      <a:pt x="20593" y="11294"/>
                    </a:cubicBezTo>
                    <a:cubicBezTo>
                      <a:pt x="20278" y="10332"/>
                      <a:pt x="19962" y="9370"/>
                      <a:pt x="19647" y="8407"/>
                    </a:cubicBezTo>
                    <a:lnTo>
                      <a:pt x="8183" y="0"/>
                    </a:lnTo>
                    <a:lnTo>
                      <a:pt x="759" y="4266"/>
                    </a:lnTo>
                    <a:close/>
                  </a:path>
                </a:pathLst>
              </a:custGeom>
              <a:solidFill>
                <a:srgbClr val="FEB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4" name="Shape">
                <a:extLst>
                  <a:ext uri="{FF2B5EF4-FFF2-40B4-BE49-F238E27FC236}">
                    <a16:creationId xmlns:a16="http://schemas.microsoft.com/office/drawing/2014/main" id="{1C25CB27-CE51-427D-A222-26D6516DB4F2}"/>
                  </a:ext>
                </a:extLst>
              </p:cNvPr>
              <p:cNvSpPr/>
              <p:nvPr/>
            </p:nvSpPr>
            <p:spPr>
              <a:xfrm>
                <a:off x="2625378" y="1271451"/>
                <a:ext cx="1195082" cy="1099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6" h="21493" extrusionOk="0">
                    <a:moveTo>
                      <a:pt x="5606" y="6691"/>
                    </a:moveTo>
                    <a:lnTo>
                      <a:pt x="354" y="10528"/>
                    </a:lnTo>
                    <a:cubicBezTo>
                      <a:pt x="137" y="10815"/>
                      <a:pt x="13" y="11171"/>
                      <a:pt x="1" y="11543"/>
                    </a:cubicBezTo>
                    <a:cubicBezTo>
                      <a:pt x="-12" y="11937"/>
                      <a:pt x="103" y="12325"/>
                      <a:pt x="325" y="12638"/>
                    </a:cubicBezTo>
                    <a:lnTo>
                      <a:pt x="5588" y="20674"/>
                    </a:lnTo>
                    <a:cubicBezTo>
                      <a:pt x="5848" y="21048"/>
                      <a:pt x="6217" y="21314"/>
                      <a:pt x="6635" y="21430"/>
                    </a:cubicBezTo>
                    <a:cubicBezTo>
                      <a:pt x="7081" y="21553"/>
                      <a:pt x="7554" y="21496"/>
                      <a:pt x="7965" y="21269"/>
                    </a:cubicBezTo>
                    <a:lnTo>
                      <a:pt x="20346" y="11665"/>
                    </a:lnTo>
                    <a:cubicBezTo>
                      <a:pt x="20882" y="11445"/>
                      <a:pt x="21294" y="10970"/>
                      <a:pt x="21463" y="10376"/>
                    </a:cubicBezTo>
                    <a:cubicBezTo>
                      <a:pt x="21588" y="9941"/>
                      <a:pt x="21571" y="9472"/>
                      <a:pt x="21414" y="9049"/>
                    </a:cubicBezTo>
                    <a:lnTo>
                      <a:pt x="16484" y="1106"/>
                    </a:lnTo>
                    <a:cubicBezTo>
                      <a:pt x="16254" y="530"/>
                      <a:pt x="15769" y="121"/>
                      <a:pt x="15197" y="22"/>
                    </a:cubicBezTo>
                    <a:cubicBezTo>
                      <a:pt x="14795" y="-47"/>
                      <a:pt x="14384" y="46"/>
                      <a:pt x="14042" y="284"/>
                    </a:cubicBezTo>
                    <a:lnTo>
                      <a:pt x="5606" y="6691"/>
                    </a:lnTo>
                    <a:close/>
                  </a:path>
                </a:pathLst>
              </a:custGeom>
              <a:solidFill>
                <a:srgbClr val="310F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5" name="Shape">
                <a:extLst>
                  <a:ext uri="{FF2B5EF4-FFF2-40B4-BE49-F238E27FC236}">
                    <a16:creationId xmlns:a16="http://schemas.microsoft.com/office/drawing/2014/main" id="{CF3E42EA-E794-483D-B50F-013A28890F73}"/>
                  </a:ext>
                </a:extLst>
              </p:cNvPr>
              <p:cNvSpPr/>
              <p:nvPr/>
            </p:nvSpPr>
            <p:spPr>
              <a:xfrm>
                <a:off x="688049" y="0"/>
                <a:ext cx="687290" cy="682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8" h="21600" extrusionOk="0">
                    <a:moveTo>
                      <a:pt x="286" y="8579"/>
                    </a:moveTo>
                    <a:cubicBezTo>
                      <a:pt x="706" y="8195"/>
                      <a:pt x="1120" y="7804"/>
                      <a:pt x="1529" y="7407"/>
                    </a:cubicBezTo>
                    <a:cubicBezTo>
                      <a:pt x="1850" y="7095"/>
                      <a:pt x="2169" y="6777"/>
                      <a:pt x="2541" y="6537"/>
                    </a:cubicBezTo>
                    <a:cubicBezTo>
                      <a:pt x="3218" y="6100"/>
                      <a:pt x="4024" y="5943"/>
                      <a:pt x="4803" y="6097"/>
                    </a:cubicBezTo>
                    <a:cubicBezTo>
                      <a:pt x="4986" y="7610"/>
                      <a:pt x="5372" y="9087"/>
                      <a:pt x="5950" y="10484"/>
                    </a:cubicBezTo>
                    <a:cubicBezTo>
                      <a:pt x="6541" y="11912"/>
                      <a:pt x="7327" y="13239"/>
                      <a:pt x="8281" y="14426"/>
                    </a:cubicBezTo>
                    <a:cubicBezTo>
                      <a:pt x="8511" y="14567"/>
                      <a:pt x="8763" y="14661"/>
                      <a:pt x="9025" y="14703"/>
                    </a:cubicBezTo>
                    <a:cubicBezTo>
                      <a:pt x="9289" y="14746"/>
                      <a:pt x="9558" y="14736"/>
                      <a:pt x="9819" y="14672"/>
                    </a:cubicBezTo>
                    <a:cubicBezTo>
                      <a:pt x="9470" y="12291"/>
                      <a:pt x="12240" y="10865"/>
                      <a:pt x="13793" y="12627"/>
                    </a:cubicBezTo>
                    <a:cubicBezTo>
                      <a:pt x="14752" y="13714"/>
                      <a:pt x="14261" y="15344"/>
                      <a:pt x="14290" y="16813"/>
                    </a:cubicBezTo>
                    <a:cubicBezTo>
                      <a:pt x="14330" y="18886"/>
                      <a:pt x="15491" y="20750"/>
                      <a:pt x="17276" y="21600"/>
                    </a:cubicBezTo>
                    <a:cubicBezTo>
                      <a:pt x="20357" y="18602"/>
                      <a:pt x="21379" y="13898"/>
                      <a:pt x="19842" y="9777"/>
                    </a:cubicBezTo>
                    <a:cubicBezTo>
                      <a:pt x="18676" y="6649"/>
                      <a:pt x="16342" y="4403"/>
                      <a:pt x="13696" y="2996"/>
                    </a:cubicBezTo>
                    <a:cubicBezTo>
                      <a:pt x="11032" y="1579"/>
                      <a:pt x="7960" y="962"/>
                      <a:pt x="4801" y="1395"/>
                    </a:cubicBezTo>
                    <a:lnTo>
                      <a:pt x="4284" y="0"/>
                    </a:lnTo>
                    <a:cubicBezTo>
                      <a:pt x="2772" y="598"/>
                      <a:pt x="1520" y="1763"/>
                      <a:pt x="766" y="3274"/>
                    </a:cubicBezTo>
                    <a:cubicBezTo>
                      <a:pt x="-48" y="4906"/>
                      <a:pt x="-221" y="6813"/>
                      <a:pt x="286" y="8579"/>
                    </a:cubicBezTo>
                    <a:close/>
                  </a:path>
                </a:pathLst>
              </a:custGeom>
              <a:solidFill>
                <a:srgbClr val="39281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6" name="Shape">
                <a:extLst>
                  <a:ext uri="{FF2B5EF4-FFF2-40B4-BE49-F238E27FC236}">
                    <a16:creationId xmlns:a16="http://schemas.microsoft.com/office/drawing/2014/main" id="{A4BCA47A-DB1A-4CC1-8D2B-B630333418D4}"/>
                  </a:ext>
                </a:extLst>
              </p:cNvPr>
              <p:cNvSpPr/>
              <p:nvPr/>
            </p:nvSpPr>
            <p:spPr>
              <a:xfrm>
                <a:off x="3459175" y="3553644"/>
                <a:ext cx="159580" cy="185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9" h="21600" extrusionOk="0">
                    <a:moveTo>
                      <a:pt x="0" y="14215"/>
                    </a:moveTo>
                    <a:lnTo>
                      <a:pt x="12942" y="21600"/>
                    </a:lnTo>
                    <a:cubicBezTo>
                      <a:pt x="16102" y="20293"/>
                      <a:pt x="18593" y="17988"/>
                      <a:pt x="19923" y="15138"/>
                    </a:cubicBezTo>
                    <a:cubicBezTo>
                      <a:pt x="21600" y="11545"/>
                      <a:pt x="21286" y="7468"/>
                      <a:pt x="19074" y="4109"/>
                    </a:cubicBezTo>
                    <a:lnTo>
                      <a:pt x="9162" y="0"/>
                    </a:lnTo>
                    <a:lnTo>
                      <a:pt x="0" y="14215"/>
                    </a:lnTo>
                    <a:close/>
                  </a:path>
                </a:pathLst>
              </a:custGeom>
              <a:solidFill>
                <a:srgbClr val="FEB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7" name="Shape">
                <a:extLst>
                  <a:ext uri="{FF2B5EF4-FFF2-40B4-BE49-F238E27FC236}">
                    <a16:creationId xmlns:a16="http://schemas.microsoft.com/office/drawing/2014/main" id="{3D51E0B4-6DC5-4E5B-B850-13DA6FFC2CD4}"/>
                  </a:ext>
                </a:extLst>
              </p:cNvPr>
              <p:cNvSpPr/>
              <p:nvPr/>
            </p:nvSpPr>
            <p:spPr>
              <a:xfrm>
                <a:off x="3524604" y="3519516"/>
                <a:ext cx="265169" cy="582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1" extrusionOk="0">
                    <a:moveTo>
                      <a:pt x="407" y="8266"/>
                    </a:moveTo>
                    <a:lnTo>
                      <a:pt x="0" y="9157"/>
                    </a:lnTo>
                    <a:cubicBezTo>
                      <a:pt x="2680" y="9577"/>
                      <a:pt x="5067" y="10296"/>
                      <a:pt x="6948" y="11241"/>
                    </a:cubicBezTo>
                    <a:cubicBezTo>
                      <a:pt x="8973" y="12257"/>
                      <a:pt x="10345" y="13498"/>
                      <a:pt x="11560" y="14766"/>
                    </a:cubicBezTo>
                    <a:cubicBezTo>
                      <a:pt x="12552" y="15801"/>
                      <a:pt x="13448" y="16854"/>
                      <a:pt x="14484" y="17880"/>
                    </a:cubicBezTo>
                    <a:cubicBezTo>
                      <a:pt x="15618" y="19004"/>
                      <a:pt x="16919" y="20091"/>
                      <a:pt x="18377" y="21135"/>
                    </a:cubicBezTo>
                    <a:cubicBezTo>
                      <a:pt x="18801" y="21399"/>
                      <a:pt x="19523" y="21528"/>
                      <a:pt x="20231" y="21466"/>
                    </a:cubicBezTo>
                    <a:cubicBezTo>
                      <a:pt x="20856" y="21411"/>
                      <a:pt x="21375" y="21214"/>
                      <a:pt x="21600" y="20944"/>
                    </a:cubicBezTo>
                    <a:lnTo>
                      <a:pt x="17896" y="7749"/>
                    </a:lnTo>
                    <a:cubicBezTo>
                      <a:pt x="16269" y="7817"/>
                      <a:pt x="14857" y="7246"/>
                      <a:pt x="14822" y="6506"/>
                    </a:cubicBezTo>
                    <a:cubicBezTo>
                      <a:pt x="14792" y="5860"/>
                      <a:pt x="15857" y="5310"/>
                      <a:pt x="17278" y="5239"/>
                    </a:cubicBezTo>
                    <a:lnTo>
                      <a:pt x="16348" y="251"/>
                    </a:lnTo>
                    <a:cubicBezTo>
                      <a:pt x="14023" y="-21"/>
                      <a:pt x="11600" y="-72"/>
                      <a:pt x="9229" y="100"/>
                    </a:cubicBezTo>
                    <a:cubicBezTo>
                      <a:pt x="6408" y="304"/>
                      <a:pt x="3739" y="817"/>
                      <a:pt x="1457" y="1595"/>
                    </a:cubicBezTo>
                    <a:lnTo>
                      <a:pt x="1071" y="2956"/>
                    </a:lnTo>
                    <a:cubicBezTo>
                      <a:pt x="2359" y="3259"/>
                      <a:pt x="3478" y="3681"/>
                      <a:pt x="4367" y="4207"/>
                    </a:cubicBezTo>
                    <a:cubicBezTo>
                      <a:pt x="5221" y="4712"/>
                      <a:pt x="5830" y="5293"/>
                      <a:pt x="5835" y="5940"/>
                    </a:cubicBezTo>
                    <a:cubicBezTo>
                      <a:pt x="5845" y="7278"/>
                      <a:pt x="3359" y="8342"/>
                      <a:pt x="407" y="82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54" name="TinyPPT" descr="TinyPPT">
              <a:extLst>
                <a:ext uri="{FF2B5EF4-FFF2-40B4-BE49-F238E27FC236}">
                  <a16:creationId xmlns:a16="http://schemas.microsoft.com/office/drawing/2014/main" id="{85CE026E-1BB5-4FE8-88CC-39B53039E84C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alphaModFix amt="70816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9007" y="5414640"/>
              <a:ext cx="4283574" cy="25552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5" name="TextBox 52">
              <a:extLst>
                <a:ext uri="{FF2B5EF4-FFF2-40B4-BE49-F238E27FC236}">
                  <a16:creationId xmlns:a16="http://schemas.microsoft.com/office/drawing/2014/main" id="{699FBA26-0A99-460A-AFF0-5197A668E9F7}"/>
                </a:ext>
              </a:extLst>
            </p:cNvPr>
            <p:cNvSpPr txBox="1"/>
            <p:nvPr/>
          </p:nvSpPr>
          <p:spPr>
            <a:xfrm>
              <a:off x="1222031" y="4825849"/>
              <a:ext cx="2283925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000">
                  <a:solidFill>
                    <a:srgbClr val="FF8029"/>
                  </a:solidFill>
                  <a:latin typeface="Avenir Next Condensed Medium"/>
                  <a:ea typeface="Avenir Next Condensed Medium"/>
                  <a:cs typeface="Avenir Next Condensed Medium"/>
                  <a:sym typeface="Avenir Next Condensed Medium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Condensed Medium"/>
                <a:sym typeface="Avenir Next Condensed Medium"/>
              </a:endParaRPr>
            </a:p>
          </p:txBody>
        </p:sp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7BA1CF3E-9E8C-4F89-BC13-4995041EB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0" r="-150"/>
            <a:stretch/>
          </p:blipFill>
          <p:spPr>
            <a:xfrm>
              <a:off x="9791226" y="2368931"/>
              <a:ext cx="605002" cy="625832"/>
            </a:xfrm>
            <a:prstGeom prst="rect">
              <a:avLst/>
            </a:prstGeom>
          </p:spPr>
        </p:pic>
        <p:pic>
          <p:nvPicPr>
            <p:cNvPr id="58" name="Picture 6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D67601B8-F24F-4DEB-AEAA-EDA45A589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900" y="5272391"/>
              <a:ext cx="726052" cy="809827"/>
            </a:xfrm>
            <a:prstGeom prst="rect">
              <a:avLst/>
            </a:prstGeom>
          </p:spPr>
        </p:pic>
        <p:pic>
          <p:nvPicPr>
            <p:cNvPr id="59" name="Picture 8">
              <a:extLst>
                <a:ext uri="{FF2B5EF4-FFF2-40B4-BE49-F238E27FC236}">
                  <a16:creationId xmlns:a16="http://schemas.microsoft.com/office/drawing/2014/main" id="{A761141C-6B34-4C05-85A3-EAE7E4279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350" y="1321250"/>
              <a:ext cx="578884" cy="705515"/>
            </a:xfrm>
            <a:prstGeom prst="rect">
              <a:avLst/>
            </a:prstGeom>
          </p:spPr>
        </p:pic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DD956A20-CE2B-4D35-9AC2-E8E70668D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8340" y="4230208"/>
              <a:ext cx="884152" cy="884152"/>
            </a:xfrm>
            <a:prstGeom prst="rect">
              <a:avLst/>
            </a:prstGeom>
          </p:spPr>
        </p:pic>
        <p:pic>
          <p:nvPicPr>
            <p:cNvPr id="61" name="Picture 15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6237F772-A122-4C04-81E9-377AD0F5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470" y="274824"/>
              <a:ext cx="853818" cy="853818"/>
            </a:xfrm>
            <a:prstGeom prst="rect">
              <a:avLst/>
            </a:prstGeom>
          </p:spPr>
        </p:pic>
      </p:grpSp>
      <p:sp>
        <p:nvSpPr>
          <p:cNvPr id="78" name="Title 1">
            <a:extLst>
              <a:ext uri="{FF2B5EF4-FFF2-40B4-BE49-F238E27FC236}">
                <a16:creationId xmlns:a16="http://schemas.microsoft.com/office/drawing/2014/main" id="{CEEFB634-7367-4DA5-B974-2BE861F4ED65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ZA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 Promising Sectors </a:t>
            </a:r>
          </a:p>
        </p:txBody>
      </p:sp>
    </p:spTree>
    <p:extLst>
      <p:ext uri="{BB962C8B-B14F-4D97-AF65-F5344CB8AC3E}">
        <p14:creationId xmlns:p14="http://schemas.microsoft.com/office/powerpoint/2010/main" val="1722255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EBC724-A6F4-42C1-B1A6-B8DBF08F0A69}"/>
              </a:ext>
            </a:extLst>
          </p:cNvPr>
          <p:cNvSpPr/>
          <p:nvPr/>
        </p:nvSpPr>
        <p:spPr>
          <a:xfrm>
            <a:off x="8135997" y="0"/>
            <a:ext cx="4056003" cy="6858000"/>
          </a:xfrm>
          <a:prstGeom prst="rect">
            <a:avLst/>
          </a:prstGeom>
          <a:solidFill>
            <a:srgbClr val="00808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2084C5-3BB4-4929-BAA2-A53BDA35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CEEFB634-7367-4DA5-B974-2BE861F4ED65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ZA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Choose Aruba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C75449-FD00-4219-9CEF-6A41312A6896}"/>
              </a:ext>
            </a:extLst>
          </p:cNvPr>
          <p:cNvSpPr/>
          <p:nvPr/>
        </p:nvSpPr>
        <p:spPr>
          <a:xfrm>
            <a:off x="432000" y="1094666"/>
            <a:ext cx="566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Why Aruba?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Human Capital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Quality </a:t>
            </a: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Life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Strategic </a:t>
            </a: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</a:t>
            </a: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Business Climate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Tax </a:t>
            </a: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Finance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Education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Stability 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Safety </a:t>
            </a: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Security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Connectivity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‘</a:t>
            </a: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One Happy Island’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2" descr="Why Aruba - Captive Aruba">
            <a:extLst>
              <a:ext uri="{FF2B5EF4-FFF2-40B4-BE49-F238E27FC236}">
                <a16:creationId xmlns:a16="http://schemas.microsoft.com/office/drawing/2014/main" id="{523ABC32-4603-47DB-873D-CFB51D205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6"/>
          <a:stretch/>
        </p:blipFill>
        <p:spPr bwMode="auto">
          <a:xfrm>
            <a:off x="4928832" y="1354102"/>
            <a:ext cx="5493462" cy="407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938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EBC724-A6F4-42C1-B1A6-B8DBF08F0A69}"/>
              </a:ext>
            </a:extLst>
          </p:cNvPr>
          <p:cNvSpPr/>
          <p:nvPr/>
        </p:nvSpPr>
        <p:spPr>
          <a:xfrm>
            <a:off x="8135997" y="0"/>
            <a:ext cx="4056003" cy="6858000"/>
          </a:xfrm>
          <a:prstGeom prst="rect">
            <a:avLst/>
          </a:prstGeom>
          <a:solidFill>
            <a:srgbClr val="00808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2084C5-3BB4-4929-BAA2-A53BDA35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CEEFB634-7367-4DA5-B974-2BE861F4ED65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ZA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Aruba Investment Agency (ARINA)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C75449-FD00-4219-9CEF-6A41312A6896}"/>
              </a:ext>
            </a:extLst>
          </p:cNvPr>
          <p:cNvSpPr/>
          <p:nvPr/>
        </p:nvSpPr>
        <p:spPr>
          <a:xfrm>
            <a:off x="432000" y="1094666"/>
            <a:ext cx="5664000" cy="366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Who are we?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</a:t>
            </a: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official Investment Promotion Agency (IPA) of Aruba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 </a:t>
            </a: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responsible for identifying and attracting Foreign Direct Investments (FDI)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Main </a:t>
            </a: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objective is to make it as easy as possible for investors to establish their businesses on Aruba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Extensive network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ublic-private network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/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189">
              <a:lnSpc>
                <a:spcPct val="134000"/>
              </a:lnSpc>
              <a:buClr>
                <a:srgbClr val="434343"/>
              </a:buClr>
            </a:pPr>
            <a:endParaRPr lang="en-US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F872E3B-BBB4-4933-AED9-C27267C23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28" y="0"/>
            <a:ext cx="2095016" cy="68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9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EBC724-A6F4-42C1-B1A6-B8DBF08F0A69}"/>
              </a:ext>
            </a:extLst>
          </p:cNvPr>
          <p:cNvSpPr/>
          <p:nvPr/>
        </p:nvSpPr>
        <p:spPr>
          <a:xfrm>
            <a:off x="8135997" y="0"/>
            <a:ext cx="4056003" cy="6858000"/>
          </a:xfrm>
          <a:prstGeom prst="rect">
            <a:avLst/>
          </a:prstGeom>
          <a:solidFill>
            <a:srgbClr val="00808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2084C5-3BB4-4929-BAA2-A53BDA35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CEEFB634-7367-4DA5-B974-2BE861F4ED65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ZA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ARINA services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C75449-FD00-4219-9CEF-6A41312A6896}"/>
              </a:ext>
            </a:extLst>
          </p:cNvPr>
          <p:cNvSpPr/>
          <p:nvPr/>
        </p:nvSpPr>
        <p:spPr>
          <a:xfrm>
            <a:off x="432000" y="1094666"/>
            <a:ext cx="566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How we help?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Providing comprehensive intelligence about Aruba;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Providing sector and market information;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Advising and assisting the investor on investment opportunities and policies;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Introducing the investor to important and relevant contacts;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Assisting in government procedures (e.g. licenses and permits);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Offering site visit assistance;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Providing information on all procedures and requirements for establishment; and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Maintaining the relations with the existing investors.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51A9D-4A1B-4068-A472-728CFD97E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223" y="0"/>
            <a:ext cx="304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43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EBC724-A6F4-42C1-B1A6-B8DBF08F0A69}"/>
              </a:ext>
            </a:extLst>
          </p:cNvPr>
          <p:cNvSpPr/>
          <p:nvPr/>
        </p:nvSpPr>
        <p:spPr>
          <a:xfrm>
            <a:off x="8135997" y="0"/>
            <a:ext cx="4056003" cy="6858000"/>
          </a:xfrm>
          <a:prstGeom prst="rect">
            <a:avLst/>
          </a:prstGeom>
          <a:solidFill>
            <a:srgbClr val="00808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2084C5-3BB4-4929-BAA2-A53BDA35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CEEFB634-7367-4DA5-B974-2BE861F4ED65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ZA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Contact 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C75449-FD00-4219-9CEF-6A41312A6896}"/>
              </a:ext>
            </a:extLst>
          </p:cNvPr>
          <p:cNvSpPr/>
          <p:nvPr/>
        </p:nvSpPr>
        <p:spPr>
          <a:xfrm>
            <a:off x="432000" y="1094666"/>
            <a:ext cx="566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Aruba Investment Agency (ARINA)</a:t>
            </a:r>
          </a:p>
          <a:p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</a:p>
          <a:p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L.G. Smith Boulevard 160</a:t>
            </a:r>
          </a:p>
          <a:p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Sun Plaza </a:t>
            </a:r>
          </a:p>
          <a:p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Oranjestad, Aruba</a:t>
            </a:r>
          </a:p>
          <a:p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</a:p>
          <a:p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+297- 521 2400</a:t>
            </a:r>
          </a:p>
          <a:p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Zulema </a:t>
            </a:r>
            <a:r>
              <a:rPr lang="en-US" sz="16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Dabian</a:t>
            </a: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-Erasmus</a:t>
            </a:r>
          </a:p>
          <a:p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Z.Erasmus@Deaci.aw</a:t>
            </a:r>
          </a:p>
          <a:p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Zuleika Quant</a:t>
            </a:r>
          </a:p>
          <a:p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Z.Quant@Deaci.aw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2C164-4BD0-47C6-B223-49191DF0A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633" y="-1"/>
            <a:ext cx="2478119" cy="68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33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3203</TotalTime>
  <Words>354</Words>
  <Application>Microsoft Office PowerPoint</Application>
  <PresentationFormat>Widescreen</PresentationFormat>
  <Paragraphs>110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Aharoni</vt:lpstr>
      <vt:lpstr>Arial</vt:lpstr>
      <vt:lpstr>Arial Narrow</vt:lpstr>
      <vt:lpstr>Arial Rounded MT Bold</vt:lpstr>
      <vt:lpstr>Arial Unicode MS</vt:lpstr>
      <vt:lpstr>Avenir Next</vt:lpstr>
      <vt:lpstr>Avenir Next Condensed Medium</vt:lpstr>
      <vt:lpstr>Avenir Next Demi Bold</vt:lpstr>
      <vt:lpstr>Calibri</vt:lpstr>
      <vt:lpstr>Calibri Light</vt:lpstr>
      <vt:lpstr>Century Gothic</vt:lpstr>
      <vt:lpstr>Impact</vt:lpstr>
      <vt:lpstr>Rockwell</vt:lpstr>
      <vt:lpstr>Wingdings</vt:lpstr>
      <vt:lpstr>Office Theme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Trade relationship between  Colombia and Aruba</dc:title>
  <dc:creator>Sharon O. Meijer</dc:creator>
  <cp:lastModifiedBy>Zulema Dabian-Erasmus</cp:lastModifiedBy>
  <cp:revision>75</cp:revision>
  <dcterms:created xsi:type="dcterms:W3CDTF">2018-11-09T11:51:20Z</dcterms:created>
  <dcterms:modified xsi:type="dcterms:W3CDTF">2021-01-19T20:18:32Z</dcterms:modified>
</cp:coreProperties>
</file>