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58" r:id="rId4"/>
    <p:sldId id="281" r:id="rId5"/>
    <p:sldId id="278" r:id="rId6"/>
    <p:sldId id="256" r:id="rId7"/>
    <p:sldId id="280" r:id="rId8"/>
    <p:sldId id="265" r:id="rId9"/>
    <p:sldId id="283" r:id="rId10"/>
    <p:sldId id="264" r:id="rId11"/>
    <p:sldId id="285" r:id="rId12"/>
    <p:sldId id="271" r:id="rId13"/>
    <p:sldId id="286" r:id="rId14"/>
    <p:sldId id="290" r:id="rId15"/>
    <p:sldId id="269" r:id="rId16"/>
    <p:sldId id="287" r:id="rId17"/>
    <p:sldId id="288" r:id="rId18"/>
    <p:sldId id="274" r:id="rId19"/>
    <p:sldId id="2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DFF"/>
    <a:srgbClr val="0070C0"/>
    <a:srgbClr val="F2F2F2"/>
    <a:srgbClr val="ABEFFF"/>
    <a:srgbClr val="41BDE8"/>
    <a:srgbClr val="37C9EF"/>
    <a:srgbClr val="0077C8"/>
    <a:srgbClr val="C99700"/>
    <a:srgbClr val="1968A5"/>
    <a:srgbClr val="E6F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Stijl, donker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.Meijer\AppData\Roaming\Microsoft\Excel\Book1%20(version%201)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.Meijer\AppData\Local\Microsoft\Windows\INetCache\Content.Outlook\WXTVBGSR\147em1020%20REVISE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.Meijer\AppData\Local\Microsoft\Windows\INetCache\Content.Outlook\WXTVBGSR\147em1020%20REVISE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h%206.3%20Total%20Export%20of%20goods,%20year%202000-2019,%20in%20value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h%206.3%20Total%20Export%20of%20goods,%20year%202000-2019,%20in%20value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Real GDP in millions of Afls.</a:t>
            </a:r>
            <a:endParaRPr lang="en-US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F8D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Sheet1!$N$16:$P$16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Sheet1!$N$17:$P$17</c:f>
              <c:numCache>
                <c:formatCode>_(* #,##0_);_(* \(#,##0\);_(* "-"??_);_(@_)</c:formatCode>
                <c:ptCount val="3"/>
                <c:pt idx="0">
                  <c:v>5384</c:v>
                </c:pt>
                <c:pt idx="1">
                  <c:v>5422</c:v>
                </c:pt>
                <c:pt idx="2">
                  <c:v>3391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30-4F6E-8FB9-5E75FBDC2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4855199"/>
        <c:axId val="894858527"/>
      </c:barChart>
      <c:catAx>
        <c:axId val="894855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4858527"/>
        <c:crosses val="autoZero"/>
        <c:auto val="1"/>
        <c:lblAlgn val="ctr"/>
        <c:lblOffset val="100"/>
        <c:noMultiLvlLbl val="0"/>
      </c:catAx>
      <c:valAx>
        <c:axId val="894858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4855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239205147419827E-2"/>
          <c:y val="3.0965242235969775E-2"/>
          <c:w val="0.90971123284839406"/>
          <c:h val="0.675521056143065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'[147em1020 REVISED.xlsx]Tot Imp Cariforum'!$A$56</c:f>
              <c:strCache>
                <c:ptCount val="1"/>
                <c:pt idx="0">
                  <c:v>Sum in Afls. millions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'[147em1020 REVISED.xlsx]Tot Imp Cariforum'!$B$55:$O$55</c:f>
              <c:strCache>
                <c:ptCount val="14"/>
                <c:pt idx="0">
                  <c:v>Antigua and Barbuda</c:v>
                </c:pt>
                <c:pt idx="1">
                  <c:v>Bahamas</c:v>
                </c:pt>
                <c:pt idx="2">
                  <c:v>Barbados</c:v>
                </c:pt>
                <c:pt idx="3">
                  <c:v>Belize</c:v>
                </c:pt>
                <c:pt idx="4">
                  <c:v>Dominica</c:v>
                </c:pt>
                <c:pt idx="5">
                  <c:v>Dominican Republic</c:v>
                </c:pt>
                <c:pt idx="6">
                  <c:v>Grenada</c:v>
                </c:pt>
                <c:pt idx="7">
                  <c:v>Guyana</c:v>
                </c:pt>
                <c:pt idx="8">
                  <c:v>Haiti</c:v>
                </c:pt>
                <c:pt idx="9">
                  <c:v>Jamaica</c:v>
                </c:pt>
                <c:pt idx="10">
                  <c:v>Saint Lucia</c:v>
                </c:pt>
                <c:pt idx="11">
                  <c:v>St. Vicent &amp; the Grenadines</c:v>
                </c:pt>
                <c:pt idx="12">
                  <c:v>Suriname</c:v>
                </c:pt>
                <c:pt idx="13">
                  <c:v>Trinidad &amp; Tobago</c:v>
                </c:pt>
              </c:strCache>
            </c:strRef>
          </c:cat>
          <c:val>
            <c:numRef>
              <c:f>'[147em1020 REVISED.xlsx]Tot Imp Cariforum'!$B$56:$O$56</c:f>
              <c:numCache>
                <c:formatCode>0.000</c:formatCode>
                <c:ptCount val="14"/>
                <c:pt idx="0">
                  <c:v>0.135988</c:v>
                </c:pt>
                <c:pt idx="1">
                  <c:v>6.0330300000000001</c:v>
                </c:pt>
                <c:pt idx="2">
                  <c:v>1.701301</c:v>
                </c:pt>
                <c:pt idx="3">
                  <c:v>7.3999999999999999E-4</c:v>
                </c:pt>
                <c:pt idx="4">
                  <c:v>8.1187000000000009E-2</c:v>
                </c:pt>
                <c:pt idx="5">
                  <c:v>28.801693</c:v>
                </c:pt>
                <c:pt idx="6">
                  <c:v>7.9069999999999991E-3</c:v>
                </c:pt>
                <c:pt idx="7">
                  <c:v>4.811E-2</c:v>
                </c:pt>
                <c:pt idx="8">
                  <c:v>8.6647000000000002E-2</c:v>
                </c:pt>
                <c:pt idx="9">
                  <c:v>5.8645949999999987</c:v>
                </c:pt>
                <c:pt idx="10">
                  <c:v>0.29061800000000004</c:v>
                </c:pt>
                <c:pt idx="11">
                  <c:v>4.1570000000000001E-3</c:v>
                </c:pt>
                <c:pt idx="12">
                  <c:v>4.0131510000000006</c:v>
                </c:pt>
                <c:pt idx="13">
                  <c:v>22.279172999999997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43-48CA-9F5B-889CF21C5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3915984"/>
        <c:axId val="1853912656"/>
      </c:barChart>
      <c:catAx>
        <c:axId val="185391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3912656"/>
        <c:crosses val="autoZero"/>
        <c:auto val="1"/>
        <c:lblAlgn val="ctr"/>
        <c:lblOffset val="100"/>
        <c:noMultiLvlLbl val="0"/>
      </c:catAx>
      <c:valAx>
        <c:axId val="185391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391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588771781393407E-2"/>
          <c:y val="4.2303811908513254E-2"/>
          <c:w val="0.37449093718566129"/>
          <c:h val="0.8631347261783393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A7-49D5-9A32-F5A18FB5C66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A7-49D5-9A32-F5A18FB5C66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7A7-49D5-9A32-F5A18FB5C66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7A7-49D5-9A32-F5A18FB5C66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7A7-49D5-9A32-F5A18FB5C66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7A7-49D5-9A32-F5A18FB5C66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7A7-49D5-9A32-F5A18FB5C66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7A7-49D5-9A32-F5A18FB5C66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7A7-49D5-9A32-F5A18FB5C66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7A7-49D5-9A32-F5A18FB5C66E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Sheet2!$S$2:$S$11</c:f>
              <c:strCache>
                <c:ptCount val="10"/>
                <c:pt idx="0">
                  <c:v>Salt, sand, stone and cement</c:v>
                </c:pt>
                <c:pt idx="1">
                  <c:v>Tobacco and manufactured tobacco substitutes</c:v>
                </c:pt>
                <c:pt idx="2">
                  <c:v>Paper and cardboard</c:v>
                </c:pt>
                <c:pt idx="3">
                  <c:v>Petrochemical products</c:v>
                </c:pt>
                <c:pt idx="4">
                  <c:v>Beverages, spirits and vinegar</c:v>
                </c:pt>
                <c:pt idx="5">
                  <c:v>Furniture, mattresses, aticles for lighting and prefabricated buildings</c:v>
                </c:pt>
                <c:pt idx="6">
                  <c:v>Plastics and articles thereof</c:v>
                </c:pt>
                <c:pt idx="7">
                  <c:v>Cereals</c:v>
                </c:pt>
                <c:pt idx="8">
                  <c:v>Miscellaneous edible preparations</c:v>
                </c:pt>
                <c:pt idx="9">
                  <c:v>Dairy products</c:v>
                </c:pt>
              </c:strCache>
            </c:strRef>
          </c:cat>
          <c:val>
            <c:numRef>
              <c:f>Sheet2!$T$2:$T$11</c:f>
              <c:numCache>
                <c:formatCode>_(* #,##0.0_);_(* \(#,##0.0\);_(* "-"??_);_(@_)</c:formatCode>
                <c:ptCount val="10"/>
                <c:pt idx="0">
                  <c:v>17.162953000000002</c:v>
                </c:pt>
                <c:pt idx="1">
                  <c:v>13.512444</c:v>
                </c:pt>
                <c:pt idx="2">
                  <c:v>11.549258999999999</c:v>
                </c:pt>
                <c:pt idx="3">
                  <c:v>6.9270399999999999</c:v>
                </c:pt>
                <c:pt idx="4">
                  <c:v>6.8443040000000011</c:v>
                </c:pt>
                <c:pt idx="5">
                  <c:v>6.0710519999999999</c:v>
                </c:pt>
                <c:pt idx="6">
                  <c:v>6.0427920000000004</c:v>
                </c:pt>
                <c:pt idx="7">
                  <c:v>5.9779039999999997</c:v>
                </c:pt>
                <c:pt idx="8">
                  <c:v>5.7106019999999997</c:v>
                </c:pt>
                <c:pt idx="9">
                  <c:v>5.4884519999999997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7A7-49D5-9A32-F5A18FB5C6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340504193222166"/>
          <c:y val="6.6073302963676916E-2"/>
          <c:w val="0.39443560678451173"/>
          <c:h val="0.813107088602287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349869171415518E-2"/>
          <c:y val="2.9538215309586481E-2"/>
          <c:w val="0.90958206375091777"/>
          <c:h val="0.695720476082240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'[147em1020 REVISED.xlsx]Tot Exp Cariforum'!$A$59</c:f>
              <c:strCache>
                <c:ptCount val="1"/>
                <c:pt idx="0">
                  <c:v>Sum in Afls. millions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'[147em1020 REVISED.xlsx]Tot Exp Cariforum'!$B$58:$O$58</c:f>
              <c:strCache>
                <c:ptCount val="14"/>
                <c:pt idx="0">
                  <c:v>Antigua and Barbuda</c:v>
                </c:pt>
                <c:pt idx="1">
                  <c:v>Bahamas</c:v>
                </c:pt>
                <c:pt idx="2">
                  <c:v>Barbados</c:v>
                </c:pt>
                <c:pt idx="3">
                  <c:v>Belize</c:v>
                </c:pt>
                <c:pt idx="4">
                  <c:v>Dominica</c:v>
                </c:pt>
                <c:pt idx="5">
                  <c:v>Dominican Republic</c:v>
                </c:pt>
                <c:pt idx="6">
                  <c:v>Grenada</c:v>
                </c:pt>
                <c:pt idx="7">
                  <c:v>Guyana</c:v>
                </c:pt>
                <c:pt idx="8">
                  <c:v>Haiti</c:v>
                </c:pt>
                <c:pt idx="9">
                  <c:v>Jamaica</c:v>
                </c:pt>
                <c:pt idx="10">
                  <c:v>Saint Lucia</c:v>
                </c:pt>
                <c:pt idx="11">
                  <c:v>St. Vicent &amp; the Grenadines</c:v>
                </c:pt>
                <c:pt idx="12">
                  <c:v>Suriname</c:v>
                </c:pt>
                <c:pt idx="13">
                  <c:v>Trinidad &amp; Tobago</c:v>
                </c:pt>
              </c:strCache>
            </c:strRef>
          </c:cat>
          <c:val>
            <c:numRef>
              <c:f>'[147em1020 REVISED.xlsx]Tot Exp Cariforum'!$B$59:$O$59</c:f>
              <c:numCache>
                <c:formatCode>0.0000</c:formatCode>
                <c:ptCount val="14"/>
                <c:pt idx="0">
                  <c:v>4.8349999999999999E-3</c:v>
                </c:pt>
                <c:pt idx="1">
                  <c:v>1.5633589999999999</c:v>
                </c:pt>
                <c:pt idx="2">
                  <c:v>6.5118999999999996E-2</c:v>
                </c:pt>
                <c:pt idx="3">
                  <c:v>1.74E-4</c:v>
                </c:pt>
                <c:pt idx="4">
                  <c:v>6.0780000000000001E-3</c:v>
                </c:pt>
                <c:pt idx="5">
                  <c:v>2.744583</c:v>
                </c:pt>
                <c:pt idx="6">
                  <c:v>1.1403050000000001</c:v>
                </c:pt>
                <c:pt idx="7">
                  <c:v>2.349E-3</c:v>
                </c:pt>
                <c:pt idx="8">
                  <c:v>0.19527</c:v>
                </c:pt>
                <c:pt idx="9">
                  <c:v>0.28118699999999996</c:v>
                </c:pt>
                <c:pt idx="10">
                  <c:v>3.5230000000000001E-3</c:v>
                </c:pt>
                <c:pt idx="11">
                  <c:v>1.0938E-2</c:v>
                </c:pt>
                <c:pt idx="12">
                  <c:v>1.6884350000000004</c:v>
                </c:pt>
                <c:pt idx="13">
                  <c:v>3.7168E-2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5E-4665-B485-626EC78BA8B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48718336"/>
        <c:axId val="1748715424"/>
      </c:barChart>
      <c:catAx>
        <c:axId val="174871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8715424"/>
        <c:crosses val="autoZero"/>
        <c:auto val="1"/>
        <c:lblAlgn val="ctr"/>
        <c:lblOffset val="100"/>
        <c:noMultiLvlLbl val="0"/>
      </c:catAx>
      <c:valAx>
        <c:axId val="1748715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8718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035103593764671E-2"/>
          <c:y val="0.11345082290587247"/>
          <c:w val="0.3595627571288153"/>
          <c:h val="0.7639327746902755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41-4735-93FD-1B98C0AA87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41-4735-93FD-1B98C0AA87E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41-4735-93FD-1B98C0AA87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A41-4735-93FD-1B98C0AA87E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A41-4735-93FD-1B98C0AA87E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A41-4735-93FD-1B98C0AA87E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A41-4735-93FD-1B98C0AA87E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A41-4735-93FD-1B98C0AA87E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A41-4735-93FD-1B98C0AA87E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A41-4735-93FD-1B98C0AA87EC}"/>
              </c:ext>
            </c:extLst>
          </c:dPt>
          <c:dLbls>
            <c:dLbl>
              <c:idx val="4"/>
              <c:layout>
                <c:manualLayout>
                  <c:x val="2.6154256051711209E-2"/>
                  <c:y val="-6.945968749339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A41-4735-93FD-1B98C0AA87EC}"/>
                </c:ext>
              </c:extLst>
            </c:dLbl>
            <c:dLbl>
              <c:idx val="5"/>
              <c:layout>
                <c:manualLayout>
                  <c:x val="3.3782580733460417E-2"/>
                  <c:y val="-6.2513718744052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A41-4735-93FD-1B98C0AA87EC}"/>
                </c:ext>
              </c:extLst>
            </c:dLbl>
            <c:dLbl>
              <c:idx val="6"/>
              <c:layout>
                <c:manualLayout>
                  <c:x val="4.2500666084030768E-2"/>
                  <c:y val="-5.3252427078266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A41-4735-93FD-1B98C0AA87EC}"/>
                </c:ext>
              </c:extLst>
            </c:dLbl>
            <c:dLbl>
              <c:idx val="7"/>
              <c:layout>
                <c:manualLayout>
                  <c:x val="4.9039230096958666E-2"/>
                  <c:y val="-3.7045166663142073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17390"/>
                        <a:gd name="adj2" fmla="val 71681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F-5A41-4735-93FD-1B98C0AA87EC}"/>
                </c:ext>
              </c:extLst>
            </c:dLbl>
            <c:dLbl>
              <c:idx val="8"/>
              <c:layout>
                <c:manualLayout>
                  <c:x val="4.794946942813736E-2"/>
                  <c:y val="-1.6207260415124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A41-4735-93FD-1B98C0AA87EC}"/>
                </c:ext>
              </c:extLst>
            </c:dLbl>
            <c:dLbl>
              <c:idx val="9"/>
              <c:layout>
                <c:manualLayout>
                  <c:x val="5.1218751434601271E-2"/>
                  <c:y val="1.3891937498678219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316690"/>
                        <a:gd name="adj2" fmla="val -1647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3-5A41-4735-93FD-1B98C0AA87EC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Sheet1!$T$2:$T$11</c:f>
              <c:strCache>
                <c:ptCount val="10"/>
                <c:pt idx="0">
                  <c:v>Tobacco and manufactured tobacco substitutes</c:v>
                </c:pt>
                <c:pt idx="1">
                  <c:v>Products of the printing industry</c:v>
                </c:pt>
                <c:pt idx="2">
                  <c:v>Electrical machinery and equipment</c:v>
                </c:pt>
                <c:pt idx="3">
                  <c:v>Beverages, spirits and vinegar</c:v>
                </c:pt>
                <c:pt idx="4">
                  <c:v>Fish and seafood</c:v>
                </c:pt>
                <c:pt idx="5">
                  <c:v>Optical, photographic, measuring and medical instruments and apparatus</c:v>
                </c:pt>
                <c:pt idx="6">
                  <c:v>Reactors, machinery and mechanical appliances</c:v>
                </c:pt>
                <c:pt idx="7">
                  <c:v>Cars, motorcycles and cycles</c:v>
                </c:pt>
                <c:pt idx="8">
                  <c:v>Heritage, disasters goods and remains </c:v>
                </c:pt>
                <c:pt idx="9">
                  <c:v>Clothing of not knitted and crocheted fabrics</c:v>
                </c:pt>
              </c:strCache>
            </c:strRef>
          </c:cat>
          <c:val>
            <c:numRef>
              <c:f>Sheet1!$U$2:$U$11</c:f>
              <c:numCache>
                <c:formatCode>0.00</c:formatCode>
                <c:ptCount val="10"/>
                <c:pt idx="0">
                  <c:v>2.4589879999999997</c:v>
                </c:pt>
                <c:pt idx="1">
                  <c:v>2.3204839999999995</c:v>
                </c:pt>
                <c:pt idx="2">
                  <c:v>1.5524489999999995</c:v>
                </c:pt>
                <c:pt idx="3">
                  <c:v>0.29219600000000001</c:v>
                </c:pt>
                <c:pt idx="4">
                  <c:v>0.16417399999999999</c:v>
                </c:pt>
                <c:pt idx="5">
                  <c:v>0.13115499999999999</c:v>
                </c:pt>
                <c:pt idx="6">
                  <c:v>0.12248100000000001</c:v>
                </c:pt>
                <c:pt idx="7">
                  <c:v>8.9507000000000003E-2</c:v>
                </c:pt>
                <c:pt idx="8">
                  <c:v>4.9840999999999996E-2</c:v>
                </c:pt>
                <c:pt idx="9">
                  <c:v>3.9476000000000004E-2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A41-4735-93FD-1B98C0AA87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67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474895818451022"/>
          <c:y val="0.10427120562328128"/>
          <c:w val="0.40672511044552762"/>
          <c:h val="0.786826942920544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66FF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5D7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7A-423D-993E-ADFA0B54C8D9}"/>
              </c:ext>
            </c:extLst>
          </c:dPt>
          <c:dPt>
            <c:idx val="1"/>
            <c:invertIfNegative val="0"/>
            <c:bubble3D val="0"/>
            <c:spPr>
              <a:solidFill>
                <a:srgbClr val="006F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67A-423D-993E-ADFA0B54C8D9}"/>
              </c:ext>
            </c:extLst>
          </c:dPt>
          <c:dPt>
            <c:idx val="2"/>
            <c:invertIfNegative val="0"/>
            <c:bubble3D val="0"/>
            <c:spPr>
              <a:solidFill>
                <a:srgbClr val="0094C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67A-423D-993E-ADFA0B54C8D9}"/>
              </c:ext>
            </c:extLst>
          </c:dPt>
          <c:dPt>
            <c:idx val="3"/>
            <c:invertIfNegative val="0"/>
            <c:bubble3D val="0"/>
            <c:spPr>
              <a:solidFill>
                <a:srgbClr val="6690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67A-423D-993E-ADFA0B54C8D9}"/>
              </c:ext>
            </c:extLst>
          </c:dPt>
          <c:dPt>
            <c:idx val="4"/>
            <c:invertIfNegative val="0"/>
            <c:bubble3D val="0"/>
            <c:spPr>
              <a:solidFill>
                <a:srgbClr val="00B6F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67A-423D-993E-ADFA0B54C8D9}"/>
              </c:ext>
            </c:extLst>
          </c:dPt>
          <c:dPt>
            <c:idx val="5"/>
            <c:invertIfNegative val="0"/>
            <c:bubble3D val="0"/>
            <c:spPr>
              <a:solidFill>
                <a:srgbClr val="00C0B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67A-423D-993E-ADFA0B54C8D9}"/>
              </c:ext>
            </c:extLst>
          </c:dPt>
          <c:dPt>
            <c:idx val="6"/>
            <c:invertIfNegative val="0"/>
            <c:bubble3D val="0"/>
            <c:spPr>
              <a:solidFill>
                <a:srgbClr val="29C7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67A-423D-993E-ADFA0B54C8D9}"/>
              </c:ext>
            </c:extLst>
          </c:dPt>
          <c:dPt>
            <c:idx val="7"/>
            <c:invertIfNegative val="0"/>
            <c:bubble3D val="0"/>
            <c:spPr>
              <a:solidFill>
                <a:srgbClr val="00DF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67A-423D-993E-ADFA0B54C8D9}"/>
              </c:ext>
            </c:extLst>
          </c:dPt>
          <c:cat>
            <c:strRef>
              <c:f>Sheet1!$A$20:$A$34</c:f>
              <c:strCache>
                <c:ptCount val="15"/>
                <c:pt idx="0">
                  <c:v>USA</c:v>
                </c:pt>
                <c:pt idx="1">
                  <c:v>Venezuela</c:v>
                </c:pt>
                <c:pt idx="2">
                  <c:v>Curacao</c:v>
                </c:pt>
                <c:pt idx="3">
                  <c:v>Netherlands</c:v>
                </c:pt>
                <c:pt idx="4">
                  <c:v>Colombia</c:v>
                </c:pt>
                <c:pt idx="5">
                  <c:v>Panama</c:v>
                </c:pt>
                <c:pt idx="6">
                  <c:v>Netherlands Antilles</c:v>
                </c:pt>
                <c:pt idx="7">
                  <c:v>Suriname</c:v>
                </c:pt>
                <c:pt idx="8">
                  <c:v>Taiwan</c:v>
                </c:pt>
                <c:pt idx="9">
                  <c:v>Mexico</c:v>
                </c:pt>
                <c:pt idx="10">
                  <c:v>France</c:v>
                </c:pt>
                <c:pt idx="11">
                  <c:v>Spain</c:v>
                </c:pt>
                <c:pt idx="12">
                  <c:v>Belgium</c:v>
                </c:pt>
                <c:pt idx="13">
                  <c:v>United Kingdom</c:v>
                </c:pt>
                <c:pt idx="14">
                  <c:v>Trinidad &amp; Tobago</c:v>
                </c:pt>
              </c:strCache>
            </c:strRef>
          </c:cat>
          <c:val>
            <c:numRef>
              <c:f>Sheet1!$B$20:$B$34</c:f>
              <c:numCache>
                <c:formatCode>0%</c:formatCode>
                <c:ptCount val="15"/>
                <c:pt idx="0">
                  <c:v>0.40872267443600346</c:v>
                </c:pt>
                <c:pt idx="1">
                  <c:v>0.17965474022237754</c:v>
                </c:pt>
                <c:pt idx="2">
                  <c:v>0.13312039731759406</c:v>
                </c:pt>
                <c:pt idx="3">
                  <c:v>9.2151269256675217E-2</c:v>
                </c:pt>
                <c:pt idx="4">
                  <c:v>7.8447554720729201E-2</c:v>
                </c:pt>
                <c:pt idx="5">
                  <c:v>6.5728238797202049E-2</c:v>
                </c:pt>
                <c:pt idx="6">
                  <c:v>1.4211905141957101E-2</c:v>
                </c:pt>
                <c:pt idx="7">
                  <c:v>1.3715277550421947E-2</c:v>
                </c:pt>
                <c:pt idx="8">
                  <c:v>6.6487236231464195E-3</c:v>
                </c:pt>
                <c:pt idx="9">
                  <c:v>3.3433505706643514E-3</c:v>
                </c:pt>
                <c:pt idx="10">
                  <c:v>2.3083928714597787E-3</c:v>
                </c:pt>
                <c:pt idx="11">
                  <c:v>1.2584090737457925E-3</c:v>
                </c:pt>
                <c:pt idx="12">
                  <c:v>4.4068471864697596E-4</c:v>
                </c:pt>
                <c:pt idx="13">
                  <c:v>2.4306581688210782E-4</c:v>
                </c:pt>
                <c:pt idx="14">
                  <c:v>5.3158824939695539E-6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67A-423D-993E-ADFA0B54C8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1542319"/>
        <c:axId val="1311545647"/>
      </c:barChart>
      <c:catAx>
        <c:axId val="1311542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1545647"/>
        <c:crosses val="autoZero"/>
        <c:auto val="1"/>
        <c:lblAlgn val="ctr"/>
        <c:lblOffset val="100"/>
        <c:noMultiLvlLbl val="0"/>
      </c:catAx>
      <c:valAx>
        <c:axId val="1311545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15423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Sheet1!$A$62:$A$82</c:f>
              <c:strCache>
                <c:ptCount val="21"/>
                <c:pt idx="0">
                  <c:v>Food products</c:v>
                </c:pt>
                <c:pt idx="1">
                  <c:v>Real pearls (natural) and other precious stones</c:v>
                </c:pt>
                <c:pt idx="2">
                  <c:v>Chemical products</c:v>
                </c:pt>
                <c:pt idx="3">
                  <c:v>Machinery and electrotechnical equipment (new &amp; renewed)</c:v>
                </c:pt>
                <c:pt idx="4">
                  <c:v>Base metals and derivated works</c:v>
                </c:pt>
                <c:pt idx="5">
                  <c:v>Works of art, collectors pieces and antiques</c:v>
                </c:pt>
                <c:pt idx="6">
                  <c:v>Transport equipment</c:v>
                </c:pt>
                <c:pt idx="7">
                  <c:v>Optical instruments, apparatus and equipment</c:v>
                </c:pt>
                <c:pt idx="8">
                  <c:v>Works of stone, gypsum, cement, asbestos</c:v>
                </c:pt>
                <c:pt idx="9">
                  <c:v>Materials for the manufacture of paper, paperwork</c:v>
                </c:pt>
                <c:pt idx="10">
                  <c:v>Skins, hides, leather and peltry</c:v>
                </c:pt>
                <c:pt idx="11">
                  <c:v>Textile fibers and articles</c:v>
                </c:pt>
                <c:pt idx="12">
                  <c:v>Artificial plastic elements</c:v>
                </c:pt>
                <c:pt idx="13">
                  <c:v>Footwear, headgear and umbrellas</c:v>
                </c:pt>
                <c:pt idx="14">
                  <c:v>Miscellaneous manufactured articles</c:v>
                </c:pt>
                <c:pt idx="15">
                  <c:v>Live animals and other animal products</c:v>
                </c:pt>
                <c:pt idx="16">
                  <c:v>Wood, charcoal and woodwork</c:v>
                </c:pt>
                <c:pt idx="17">
                  <c:v>Fats and oils</c:v>
                </c:pt>
                <c:pt idx="18">
                  <c:v>Mineral products</c:v>
                </c:pt>
                <c:pt idx="19">
                  <c:v>Arms and ammunition</c:v>
                </c:pt>
                <c:pt idx="20">
                  <c:v>Vegetable products</c:v>
                </c:pt>
              </c:strCache>
            </c:strRef>
          </c:cat>
          <c:val>
            <c:numRef>
              <c:f>Sheet1!$B$62:$B$82</c:f>
              <c:numCache>
                <c:formatCode>0%</c:formatCode>
                <c:ptCount val="21"/>
                <c:pt idx="0">
                  <c:v>0.37973491253696778</c:v>
                </c:pt>
                <c:pt idx="1">
                  <c:v>0.12972849788509544</c:v>
                </c:pt>
                <c:pt idx="2">
                  <c:v>0.10297522259544013</c:v>
                </c:pt>
                <c:pt idx="3">
                  <c:v>6.3058520052938882E-2</c:v>
                </c:pt>
                <c:pt idx="4">
                  <c:v>6.1640267727035257E-2</c:v>
                </c:pt>
                <c:pt idx="5">
                  <c:v>6.0658396007085426E-2</c:v>
                </c:pt>
                <c:pt idx="6">
                  <c:v>5.1883082044538238E-2</c:v>
                </c:pt>
                <c:pt idx="7">
                  <c:v>5.1060339321921298E-2</c:v>
                </c:pt>
                <c:pt idx="8">
                  <c:v>4.0133984615014724E-2</c:v>
                </c:pt>
                <c:pt idx="9">
                  <c:v>2.5897985448305204E-2</c:v>
                </c:pt>
                <c:pt idx="10">
                  <c:v>5.9369314235981629E-3</c:v>
                </c:pt>
                <c:pt idx="11">
                  <c:v>5.9164413933360986E-3</c:v>
                </c:pt>
                <c:pt idx="12">
                  <c:v>5.8109199312798626E-3</c:v>
                </c:pt>
                <c:pt idx="13">
                  <c:v>4.6552646741523582E-3</c:v>
                </c:pt>
                <c:pt idx="14">
                  <c:v>3.6627047928067453E-3</c:v>
                </c:pt>
                <c:pt idx="15">
                  <c:v>3.1235493541209016E-3</c:v>
                </c:pt>
                <c:pt idx="16">
                  <c:v>2.1346838208439506E-3</c:v>
                </c:pt>
                <c:pt idx="17">
                  <c:v>1.7646786276962383E-3</c:v>
                </c:pt>
                <c:pt idx="18">
                  <c:v>1.3327733602579061E-4</c:v>
                </c:pt>
                <c:pt idx="19">
                  <c:v>5.2387786151828415E-5</c:v>
                </c:pt>
                <c:pt idx="20">
                  <c:v>3.7952625646006348E-5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63-4805-8E35-BA481CC5B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04568767"/>
        <c:axId val="1304565023"/>
      </c:barChart>
      <c:catAx>
        <c:axId val="13045687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4565023"/>
        <c:crosses val="autoZero"/>
        <c:auto val="1"/>
        <c:lblAlgn val="ctr"/>
        <c:lblOffset val="100"/>
        <c:noMultiLvlLbl val="0"/>
      </c:catAx>
      <c:valAx>
        <c:axId val="13045650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4568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6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80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0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4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8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30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29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34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6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5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6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42280-AC96-4A1B-942A-B675D7F931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4F0D6-A985-45A3-AFEC-300C7883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7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boom, buiten, palm, plant&#10;&#10;Automatisch gegenereerde beschrijving">
            <a:extLst>
              <a:ext uri="{FF2B5EF4-FFF2-40B4-BE49-F238E27FC236}">
                <a16:creationId xmlns:a16="http://schemas.microsoft.com/office/drawing/2014/main" id="{6D34AD07-64B1-4DB9-A27D-AC3F11EB30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6"/>
          <a:stretch/>
        </p:blipFill>
        <p:spPr>
          <a:xfrm>
            <a:off x="-52076" y="0"/>
            <a:ext cx="12244076" cy="6858000"/>
          </a:xfrm>
          <a:prstGeom prst="rect">
            <a:avLst/>
          </a:prstGeom>
        </p:spPr>
      </p:pic>
      <p:sp>
        <p:nvSpPr>
          <p:cNvPr id="12" name="Subtitle 6">
            <a:extLst>
              <a:ext uri="{FF2B5EF4-FFF2-40B4-BE49-F238E27FC236}">
                <a16:creationId xmlns:a16="http://schemas.microsoft.com/office/drawing/2014/main" id="{30323811-7C1C-4C56-9074-CF0668194C12}"/>
              </a:ext>
            </a:extLst>
          </p:cNvPr>
          <p:cNvSpPr txBox="1">
            <a:spLocks/>
          </p:cNvSpPr>
          <p:nvPr/>
        </p:nvSpPr>
        <p:spPr>
          <a:xfrm>
            <a:off x="-55172" y="4651510"/>
            <a:ext cx="12247172" cy="569844"/>
          </a:xfrm>
          <a:prstGeom prst="rect">
            <a:avLst/>
          </a:prstGeom>
          <a:solidFill>
            <a:srgbClr val="0070C0">
              <a:alpha val="9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ZA" dirty="0">
              <a:solidFill>
                <a:schemeClr val="bg1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8568CF3-E195-4366-9123-922E1EB135B4}"/>
              </a:ext>
            </a:extLst>
          </p:cNvPr>
          <p:cNvSpPr/>
          <p:nvPr/>
        </p:nvSpPr>
        <p:spPr>
          <a:xfrm>
            <a:off x="-55172" y="5214725"/>
            <a:ext cx="12253796" cy="1649894"/>
          </a:xfrm>
          <a:prstGeom prst="rect">
            <a:avLst/>
          </a:pr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50A9BFA-6C76-44C0-87C1-E19A850FF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BB2208D9-E6E2-4E5A-8F4E-9366E306C6C8}"/>
              </a:ext>
            </a:extLst>
          </p:cNvPr>
          <p:cNvSpPr txBox="1"/>
          <p:nvPr/>
        </p:nvSpPr>
        <p:spPr>
          <a:xfrm>
            <a:off x="225287" y="4704523"/>
            <a:ext cx="94753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>
                <a:solidFill>
                  <a:schemeClr val="bg1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Trade relationship between CARIFORUM and Aruba</a:t>
            </a:r>
            <a:endParaRPr lang="en-ZA" sz="2800" dirty="0">
              <a:solidFill>
                <a:schemeClr val="bg1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endParaRPr lang="en-US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CF008B7-B937-47E4-AD98-3014820D0A41}"/>
              </a:ext>
            </a:extLst>
          </p:cNvPr>
          <p:cNvSpPr txBox="1"/>
          <p:nvPr/>
        </p:nvSpPr>
        <p:spPr>
          <a:xfrm>
            <a:off x="268358" y="5307167"/>
            <a:ext cx="61291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+mj-lt"/>
              </a:rPr>
              <a:t>Department of Economic Affairs, Commerce and Industry</a:t>
            </a:r>
            <a:endParaRPr lang="en-ZA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4609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1E472F42-88E5-4579-9303-E4035FC3049D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Top 10 Products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Imported 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33" name="TextBox 2">
            <a:extLst>
              <a:ext uri="{FF2B5EF4-FFF2-40B4-BE49-F238E27FC236}">
                <a16:creationId xmlns:a16="http://schemas.microsoft.com/office/drawing/2014/main" id="{C477C592-717D-4AD9-B9DE-A6A3878A6371}"/>
              </a:ext>
            </a:extLst>
          </p:cNvPr>
          <p:cNvSpPr txBox="1"/>
          <p:nvPr/>
        </p:nvSpPr>
        <p:spPr>
          <a:xfrm>
            <a:off x="524764" y="933998"/>
            <a:ext cx="3692131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From 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CARIFORUM States to Aruba 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aphicFrame>
        <p:nvGraphicFramePr>
          <p:cNvPr id="34" name="Chart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384257"/>
              </p:ext>
            </p:extLst>
          </p:nvPr>
        </p:nvGraphicFramePr>
        <p:xfrm>
          <a:off x="152400" y="1435996"/>
          <a:ext cx="11762792" cy="5103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" name="TextBox 1"/>
          <p:cNvSpPr txBox="1"/>
          <p:nvPr/>
        </p:nvSpPr>
        <p:spPr>
          <a:xfrm>
            <a:off x="171451" y="6479041"/>
            <a:ext cx="4811485" cy="2251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Source: CBS Trade Statistics </a:t>
            </a:r>
            <a:r>
              <a:rPr lang="en-US" i="1" dirty="0" smtClean="0"/>
              <a:t>2019- Aug 2020</a:t>
            </a:r>
            <a:endParaRPr lang="en-US" i="1" dirty="0"/>
          </a:p>
          <a:p>
            <a:endParaRPr lang="en-US" i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51146" y="6108732"/>
            <a:ext cx="2431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Sum in </a:t>
            </a:r>
            <a:r>
              <a:rPr lang="en-US" sz="1200" dirty="0" err="1"/>
              <a:t>Afls</a:t>
            </a:r>
            <a:r>
              <a:rPr lang="en-US" sz="1200" dirty="0"/>
              <a:t>. millions </a:t>
            </a:r>
          </a:p>
        </p:txBody>
      </p:sp>
    </p:spTree>
    <p:extLst>
      <p:ext uri="{BB962C8B-B14F-4D97-AF65-F5344CB8AC3E}">
        <p14:creationId xmlns:p14="http://schemas.microsoft.com/office/powerpoint/2010/main" val="240932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EBC724-A6F4-42C1-B1A6-B8DBF08F0A69}"/>
              </a:ext>
            </a:extLst>
          </p:cNvPr>
          <p:cNvSpPr/>
          <p:nvPr/>
        </p:nvSpPr>
        <p:spPr>
          <a:xfrm>
            <a:off x="8135997" y="0"/>
            <a:ext cx="4056003" cy="6858000"/>
          </a:xfrm>
          <a:prstGeom prst="rect">
            <a:avLst/>
          </a:prstGeom>
          <a:solidFill>
            <a:srgbClr val="0070C0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2084C5-3BB4-4929-BAA2-A53BDA35B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1E472F42-88E5-4579-9303-E4035FC3049D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Total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Export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2000" y="933998"/>
            <a:ext cx="4511061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From Aruba to CARIFORUM States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2763737"/>
              </p:ext>
            </p:extLst>
          </p:nvPr>
        </p:nvGraphicFramePr>
        <p:xfrm>
          <a:off x="261257" y="1365997"/>
          <a:ext cx="7731873" cy="4773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"/>
          <p:cNvSpPr txBox="1"/>
          <p:nvPr/>
        </p:nvSpPr>
        <p:spPr>
          <a:xfrm>
            <a:off x="171451" y="6479041"/>
            <a:ext cx="4811485" cy="2251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Source: CBS Trade Statistics </a:t>
            </a:r>
            <a:r>
              <a:rPr lang="en-US" i="1" dirty="0" smtClean="0"/>
              <a:t>2019- Aug 2020</a:t>
            </a:r>
            <a:endParaRPr lang="en-US" i="1" dirty="0"/>
          </a:p>
          <a:p>
            <a:endParaRPr lang="en-US" i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748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>
            <a:noAutofit/>
          </a:bodyPr>
          <a:lstStyle/>
          <a:p>
            <a:r>
              <a:rPr lang="en-ZA" sz="3200" dirty="0">
                <a:latin typeface="Rockwell" panose="02060603020205020403" pitchFamily="18" charset="0"/>
              </a:rPr>
              <a:t>Products Exported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124063"/>
              </p:ext>
            </p:extLst>
          </p:nvPr>
        </p:nvGraphicFramePr>
        <p:xfrm>
          <a:off x="345232" y="1558207"/>
          <a:ext cx="11541996" cy="4627987"/>
        </p:xfrm>
        <a:graphic>
          <a:graphicData uri="http://schemas.openxmlformats.org/drawingml/2006/table">
            <a:tbl>
              <a:tblPr firstRow="1" firstCol="1" bandRow="1" bandCol="1">
                <a:tableStyleId>{5A111915-BE36-4E01-A7E5-04B1672EAD32}</a:tableStyleId>
              </a:tblPr>
              <a:tblGrid>
                <a:gridCol w="3260361">
                  <a:extLst>
                    <a:ext uri="{9D8B030D-6E8A-4147-A177-3AD203B41FA5}">
                      <a16:colId xmlns:a16="http://schemas.microsoft.com/office/drawing/2014/main" val="3902726918"/>
                    </a:ext>
                  </a:extLst>
                </a:gridCol>
                <a:gridCol w="530531">
                  <a:extLst>
                    <a:ext uri="{9D8B030D-6E8A-4147-A177-3AD203B41FA5}">
                      <a16:colId xmlns:a16="http://schemas.microsoft.com/office/drawing/2014/main" val="2211939022"/>
                    </a:ext>
                  </a:extLst>
                </a:gridCol>
                <a:gridCol w="626992">
                  <a:extLst>
                    <a:ext uri="{9D8B030D-6E8A-4147-A177-3AD203B41FA5}">
                      <a16:colId xmlns:a16="http://schemas.microsoft.com/office/drawing/2014/main" val="2190415052"/>
                    </a:ext>
                  </a:extLst>
                </a:gridCol>
                <a:gridCol w="550765">
                  <a:extLst>
                    <a:ext uri="{9D8B030D-6E8A-4147-A177-3AD203B41FA5}">
                      <a16:colId xmlns:a16="http://schemas.microsoft.com/office/drawing/2014/main" val="1422156435"/>
                    </a:ext>
                  </a:extLst>
                </a:gridCol>
                <a:gridCol w="542558">
                  <a:extLst>
                    <a:ext uri="{9D8B030D-6E8A-4147-A177-3AD203B41FA5}">
                      <a16:colId xmlns:a16="http://schemas.microsoft.com/office/drawing/2014/main" val="2647755981"/>
                    </a:ext>
                  </a:extLst>
                </a:gridCol>
                <a:gridCol w="552406">
                  <a:extLst>
                    <a:ext uri="{9D8B030D-6E8A-4147-A177-3AD203B41FA5}">
                      <a16:colId xmlns:a16="http://schemas.microsoft.com/office/drawing/2014/main" val="2705439456"/>
                    </a:ext>
                  </a:extLst>
                </a:gridCol>
                <a:gridCol w="673090">
                  <a:extLst>
                    <a:ext uri="{9D8B030D-6E8A-4147-A177-3AD203B41FA5}">
                      <a16:colId xmlns:a16="http://schemas.microsoft.com/office/drawing/2014/main" val="4117183124"/>
                    </a:ext>
                  </a:extLst>
                </a:gridCol>
                <a:gridCol w="524817">
                  <a:extLst>
                    <a:ext uri="{9D8B030D-6E8A-4147-A177-3AD203B41FA5}">
                      <a16:colId xmlns:a16="http://schemas.microsoft.com/office/drawing/2014/main" val="3806688998"/>
                    </a:ext>
                  </a:extLst>
                </a:gridCol>
                <a:gridCol w="524817">
                  <a:extLst>
                    <a:ext uri="{9D8B030D-6E8A-4147-A177-3AD203B41FA5}">
                      <a16:colId xmlns:a16="http://schemas.microsoft.com/office/drawing/2014/main" val="1103119404"/>
                    </a:ext>
                  </a:extLst>
                </a:gridCol>
                <a:gridCol w="542558">
                  <a:extLst>
                    <a:ext uri="{9D8B030D-6E8A-4147-A177-3AD203B41FA5}">
                      <a16:colId xmlns:a16="http://schemas.microsoft.com/office/drawing/2014/main" val="532665768"/>
                    </a:ext>
                  </a:extLst>
                </a:gridCol>
                <a:gridCol w="542558">
                  <a:extLst>
                    <a:ext uri="{9D8B030D-6E8A-4147-A177-3AD203B41FA5}">
                      <a16:colId xmlns:a16="http://schemas.microsoft.com/office/drawing/2014/main" val="149031738"/>
                    </a:ext>
                  </a:extLst>
                </a:gridCol>
                <a:gridCol w="621336">
                  <a:extLst>
                    <a:ext uri="{9D8B030D-6E8A-4147-A177-3AD203B41FA5}">
                      <a16:colId xmlns:a16="http://schemas.microsoft.com/office/drawing/2014/main" val="3262638147"/>
                    </a:ext>
                  </a:extLst>
                </a:gridCol>
                <a:gridCol w="770068">
                  <a:extLst>
                    <a:ext uri="{9D8B030D-6E8A-4147-A177-3AD203B41FA5}">
                      <a16:colId xmlns:a16="http://schemas.microsoft.com/office/drawing/2014/main" val="76618480"/>
                    </a:ext>
                  </a:extLst>
                </a:gridCol>
                <a:gridCol w="557329">
                  <a:extLst>
                    <a:ext uri="{9D8B030D-6E8A-4147-A177-3AD203B41FA5}">
                      <a16:colId xmlns:a16="http://schemas.microsoft.com/office/drawing/2014/main" val="2298509372"/>
                    </a:ext>
                  </a:extLst>
                </a:gridCol>
                <a:gridCol w="721810">
                  <a:extLst>
                    <a:ext uri="{9D8B030D-6E8A-4147-A177-3AD203B41FA5}">
                      <a16:colId xmlns:a16="http://schemas.microsoft.com/office/drawing/2014/main" val="1648484406"/>
                    </a:ext>
                  </a:extLst>
                </a:gridCol>
              </a:tblGrid>
              <a:tr h="525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 smtClean="0">
                          <a:effectLst/>
                        </a:rPr>
                        <a:t>Product Description (Sum in </a:t>
                      </a:r>
                      <a:r>
                        <a:rPr lang="en-US" sz="1000" u="none" strike="noStrike" dirty="0" err="1" smtClean="0">
                          <a:effectLst/>
                        </a:rPr>
                        <a:t>Afls</a:t>
                      </a:r>
                      <a:r>
                        <a:rPr lang="en-US" sz="1000" u="none" strike="noStrike" dirty="0" smtClean="0">
                          <a:effectLst/>
                        </a:rPr>
                        <a:t>. millions)</a:t>
                      </a:r>
                      <a:endParaRPr lang="en-US" sz="10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Antigua and Barbuda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Bahamas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Barbados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Belize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Dominica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Dominican Republic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Grenada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Guyana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Haiti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Jamaica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Saint Lucia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St. Vicent &amp; the Grenadines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Suriname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Trinidad &amp; Tobago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1525519471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Fish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and seafood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0.164174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1904988247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Dairy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products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0.000516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2413463471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Coffee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, tea, mate and spices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4149645060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Cereals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0.000511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2143932801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Animal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or vegetable fats and oils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0.000935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651921728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 smtClean="0">
                          <a:effectLst/>
                          <a:latin typeface="+mn-lt"/>
                        </a:rPr>
                        <a:t>Pastrycooks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' products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0.007339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111891297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Preparation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of vegetables, fruit and nuts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4258448462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Miscellaneous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edible preparations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0.00204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0.000071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668429726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Beverages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, spirits and vinegar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0.292196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3656301423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Tobacco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and manufactured tobacco substitutes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0.180807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1.064024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1.214157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3547672180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Pharmaceutical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products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0.000179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3550266941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Paints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, varnishes and inks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0.000082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212736311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Perfumery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and cosmetic preparations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0.000204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0.001442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2793172743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Miscellaneous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chemical products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3404070300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Plastics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and articles thereof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0.001019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0.01802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0.001369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0.000072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0.010567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3370737702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Rubber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and articles thereof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0.000054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0.000179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883353004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Leather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goods and traveling articles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0.000162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0.001965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0.000358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0.000224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0.000358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0.000269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1203322655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Wood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and articles of wood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0.000172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0.000368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371028089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Paper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and cardboard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0.000403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0.000217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0.000403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0.000179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1705304032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Products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of the printing industry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2.318988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0.001476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1468373914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Synthetic </a:t>
                      </a:r>
                      <a:r>
                        <a:rPr lang="en-US" sz="1000" u="none" strike="noStrike" dirty="0" err="1">
                          <a:effectLst/>
                          <a:latin typeface="+mn-lt"/>
                        </a:rPr>
                        <a:t>fibres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3343189529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Carpets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and other textile floor covering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2696656134"/>
                  </a:ext>
                </a:extLst>
              </a:tr>
              <a:tr h="1783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Clothing </a:t>
                      </a: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of knitted and crocheted fabrics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0.001692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0.014518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0.000671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0.003072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0.000179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0.002004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0.000652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0.000353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440" marR="4440" marT="4440" marB="0" anchor="b"/>
                </a:tc>
                <a:extLst>
                  <a:ext uri="{0D108BD9-81ED-4DB2-BD59-A6C34878D82A}">
                    <a16:rowId xmlns:a16="http://schemas.microsoft.com/office/drawing/2014/main" val="341091556"/>
                  </a:ext>
                </a:extLst>
              </a:tr>
            </a:tbl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171451" y="6479041"/>
            <a:ext cx="4811485" cy="2251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Source: CBS Trade Statistics </a:t>
            </a:r>
            <a:r>
              <a:rPr lang="en-US" i="1" dirty="0" smtClean="0"/>
              <a:t>2019- Aug 2020</a:t>
            </a:r>
            <a:endParaRPr lang="en-US" i="1" dirty="0"/>
          </a:p>
          <a:p>
            <a:endParaRPr lang="en-US" i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000" y="933998"/>
            <a:ext cx="4511061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From Aruba to CARIFORUM States </a:t>
            </a:r>
          </a:p>
        </p:txBody>
      </p:sp>
    </p:spTree>
    <p:extLst>
      <p:ext uri="{BB962C8B-B14F-4D97-AF65-F5344CB8AC3E}">
        <p14:creationId xmlns:p14="http://schemas.microsoft.com/office/powerpoint/2010/main" val="85332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>
            <a:noAutofit/>
          </a:bodyPr>
          <a:lstStyle/>
          <a:p>
            <a:r>
              <a:rPr lang="en-ZA" sz="3200" dirty="0">
                <a:latin typeface="Rockwell" panose="02060603020205020403" pitchFamily="18" charset="0"/>
              </a:rPr>
              <a:t>Products Exported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012098"/>
              </p:ext>
            </p:extLst>
          </p:nvPr>
        </p:nvGraphicFramePr>
        <p:xfrm>
          <a:off x="171451" y="1274676"/>
          <a:ext cx="11781064" cy="5178695"/>
        </p:xfrm>
        <a:graphic>
          <a:graphicData uri="http://schemas.openxmlformats.org/drawingml/2006/table">
            <a:tbl>
              <a:tblPr firstRow="1" firstCol="1" bandRow="1" bandCol="1">
                <a:tableStyleId>{5A111915-BE36-4E01-A7E5-04B1672EAD32}</a:tableStyleId>
              </a:tblPr>
              <a:tblGrid>
                <a:gridCol w="3937860">
                  <a:extLst>
                    <a:ext uri="{9D8B030D-6E8A-4147-A177-3AD203B41FA5}">
                      <a16:colId xmlns:a16="http://schemas.microsoft.com/office/drawing/2014/main" val="4056011403"/>
                    </a:ext>
                  </a:extLst>
                </a:gridCol>
                <a:gridCol w="552707">
                  <a:extLst>
                    <a:ext uri="{9D8B030D-6E8A-4147-A177-3AD203B41FA5}">
                      <a16:colId xmlns:a16="http://schemas.microsoft.com/office/drawing/2014/main" val="2988301763"/>
                    </a:ext>
                  </a:extLst>
                </a:gridCol>
                <a:gridCol w="552707">
                  <a:extLst>
                    <a:ext uri="{9D8B030D-6E8A-4147-A177-3AD203B41FA5}">
                      <a16:colId xmlns:a16="http://schemas.microsoft.com/office/drawing/2014/main" val="2975329898"/>
                    </a:ext>
                  </a:extLst>
                </a:gridCol>
                <a:gridCol w="552707">
                  <a:extLst>
                    <a:ext uri="{9D8B030D-6E8A-4147-A177-3AD203B41FA5}">
                      <a16:colId xmlns:a16="http://schemas.microsoft.com/office/drawing/2014/main" val="2981173343"/>
                    </a:ext>
                  </a:extLst>
                </a:gridCol>
                <a:gridCol w="518865">
                  <a:extLst>
                    <a:ext uri="{9D8B030D-6E8A-4147-A177-3AD203B41FA5}">
                      <a16:colId xmlns:a16="http://schemas.microsoft.com/office/drawing/2014/main" val="2355772271"/>
                    </a:ext>
                  </a:extLst>
                </a:gridCol>
                <a:gridCol w="547087">
                  <a:extLst>
                    <a:ext uri="{9D8B030D-6E8A-4147-A177-3AD203B41FA5}">
                      <a16:colId xmlns:a16="http://schemas.microsoft.com/office/drawing/2014/main" val="3394801709"/>
                    </a:ext>
                  </a:extLst>
                </a:gridCol>
                <a:gridCol w="605191">
                  <a:extLst>
                    <a:ext uri="{9D8B030D-6E8A-4147-A177-3AD203B41FA5}">
                      <a16:colId xmlns:a16="http://schemas.microsoft.com/office/drawing/2014/main" val="3530272794"/>
                    </a:ext>
                  </a:extLst>
                </a:gridCol>
                <a:gridCol w="518865">
                  <a:extLst>
                    <a:ext uri="{9D8B030D-6E8A-4147-A177-3AD203B41FA5}">
                      <a16:colId xmlns:a16="http://schemas.microsoft.com/office/drawing/2014/main" val="272068836"/>
                    </a:ext>
                  </a:extLst>
                </a:gridCol>
                <a:gridCol w="552707">
                  <a:extLst>
                    <a:ext uri="{9D8B030D-6E8A-4147-A177-3AD203B41FA5}">
                      <a16:colId xmlns:a16="http://schemas.microsoft.com/office/drawing/2014/main" val="1539484826"/>
                    </a:ext>
                  </a:extLst>
                </a:gridCol>
                <a:gridCol w="552707">
                  <a:extLst>
                    <a:ext uri="{9D8B030D-6E8A-4147-A177-3AD203B41FA5}">
                      <a16:colId xmlns:a16="http://schemas.microsoft.com/office/drawing/2014/main" val="204128120"/>
                    </a:ext>
                  </a:extLst>
                </a:gridCol>
                <a:gridCol w="552707">
                  <a:extLst>
                    <a:ext uri="{9D8B030D-6E8A-4147-A177-3AD203B41FA5}">
                      <a16:colId xmlns:a16="http://schemas.microsoft.com/office/drawing/2014/main" val="4251829281"/>
                    </a:ext>
                  </a:extLst>
                </a:gridCol>
                <a:gridCol w="552707">
                  <a:extLst>
                    <a:ext uri="{9D8B030D-6E8A-4147-A177-3AD203B41FA5}">
                      <a16:colId xmlns:a16="http://schemas.microsoft.com/office/drawing/2014/main" val="156162395"/>
                    </a:ext>
                  </a:extLst>
                </a:gridCol>
                <a:gridCol w="698711">
                  <a:extLst>
                    <a:ext uri="{9D8B030D-6E8A-4147-A177-3AD203B41FA5}">
                      <a16:colId xmlns:a16="http://schemas.microsoft.com/office/drawing/2014/main" val="904941578"/>
                    </a:ext>
                  </a:extLst>
                </a:gridCol>
                <a:gridCol w="532829">
                  <a:extLst>
                    <a:ext uri="{9D8B030D-6E8A-4147-A177-3AD203B41FA5}">
                      <a16:colId xmlns:a16="http://schemas.microsoft.com/office/drawing/2014/main" val="1927448129"/>
                    </a:ext>
                  </a:extLst>
                </a:gridCol>
                <a:gridCol w="552707">
                  <a:extLst>
                    <a:ext uri="{9D8B030D-6E8A-4147-A177-3AD203B41FA5}">
                      <a16:colId xmlns:a16="http://schemas.microsoft.com/office/drawing/2014/main" val="1989108961"/>
                    </a:ext>
                  </a:extLst>
                </a:gridCol>
              </a:tblGrid>
              <a:tr h="650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Product Description (Sum in </a:t>
                      </a:r>
                      <a:r>
                        <a:rPr lang="en-US" sz="1000" u="none" strike="noStrike" dirty="0" err="1" smtClean="0">
                          <a:effectLst/>
                          <a:latin typeface="+mn-lt"/>
                        </a:rPr>
                        <a:t>Afls</a:t>
                      </a:r>
                      <a:r>
                        <a:rPr lang="en-US" sz="1000" u="none" strike="noStrike" dirty="0" smtClean="0">
                          <a:effectLst/>
                          <a:latin typeface="+mn-lt"/>
                        </a:rPr>
                        <a:t>. Millions) </a:t>
                      </a: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Antigua and Barbuda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Bahamas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Barbados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Belize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Dominica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Dominican Republic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Grenada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Guyana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Haiti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Jamaica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Saint Lucia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St. Vicent &amp; the Grenadines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Suriname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Trinidad &amp; Tobago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3192634072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1162 Clothing of not knitted and crocheted fabrics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0.001074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0.006321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0.003108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0.026924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0.001512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0.000537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2818468833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1163 Rags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0.002941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0.012242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0.003831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0.001367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0.00085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564875007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1264 Footwear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0.007728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0.000153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58745002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1265 Headgear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0.000562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2125441826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1266 Umbrellas and walking-sticks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2051319660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1267 Feathers, artificial flowers and articles of human hair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0.000783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349982480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1368 Articles of stone, gypsum and cement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2517791074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1369 Ceramic products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0.000083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1962346799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1370 Glass and glassware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0.000202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4182739988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1471 Pearls, precious stones, imitation jewellery and coins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0.000895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2434014397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1573 Articles of iron or steel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0.00117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0.004028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0.014532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0.000895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0.000162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0.000054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0.015132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1016235339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1576 Aluminium and articles thereof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0.000273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0.000045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3287568501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1582 Tools, utensils, cutlery and crockery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0.000075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3055391251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1583 Miscellaneous articles of base metal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0.011635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3034102369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1684 Reactors, machinery and mechanical appliances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0.051545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0.00537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0.000179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0.026236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0.000836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0.037948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0.000367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394400603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1685 Electrical machinery and equipment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0.000919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1.507587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0.007429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0.005903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0.000144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0.005391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0.000626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0.024109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0.000341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3724347784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1787 Cars, motorcycles and cycles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0.000249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0.061031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0.027477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0.00075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4154285402"/>
                  </a:ext>
                </a:extLst>
              </a:tr>
              <a:tr h="17775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1890 Optical, photographic, measuring and medical instruments and apparatus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0.004683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0.12646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3575780049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1993 Arms and ammunition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0.004688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1476415302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2094 Furniture, mattresses, aticles for lighting and prefabricated buildings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0.010721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0.002096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0.00071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0.00071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2703711768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2095 Toys, games and sports requisites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0.001222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3249387484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2096 Miscellaneous manufactured articles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0.000179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0.000015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617304353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2197 Works of art, collectors' pieces and antiques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0.009675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462569538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2198 Heritage, disasters goods and remains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0.03112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0.007045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0.006604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0.005072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1200652418"/>
                  </a:ext>
                </a:extLst>
              </a:tr>
              <a:tr h="17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2199 Migrants' effects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0.003334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0.056833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0.044291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0.157824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0.033663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0.00144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0.000407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0.02148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11" marR="7511" marT="7511" marB="0" anchor="b"/>
                </a:tc>
                <a:extLst>
                  <a:ext uri="{0D108BD9-81ED-4DB2-BD59-A6C34878D82A}">
                    <a16:rowId xmlns:a16="http://schemas.microsoft.com/office/drawing/2014/main" val="3974278351"/>
                  </a:ext>
                </a:extLst>
              </a:tr>
            </a:tbl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171451" y="6479041"/>
            <a:ext cx="4811485" cy="2251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Source: CBS Trade Statistics </a:t>
            </a:r>
            <a:r>
              <a:rPr lang="en-US" i="1" dirty="0" smtClean="0"/>
              <a:t>2019- Aug 2020</a:t>
            </a:r>
            <a:endParaRPr lang="en-US" i="1" dirty="0"/>
          </a:p>
          <a:p>
            <a:endParaRPr lang="en-US" i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000" y="933998"/>
            <a:ext cx="4511061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From Aruba to CARIFORUM States </a:t>
            </a:r>
          </a:p>
        </p:txBody>
      </p:sp>
    </p:spTree>
    <p:extLst>
      <p:ext uri="{BB962C8B-B14F-4D97-AF65-F5344CB8AC3E}">
        <p14:creationId xmlns:p14="http://schemas.microsoft.com/office/powerpoint/2010/main" val="390792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416857"/>
              </p:ext>
            </p:extLst>
          </p:nvPr>
        </p:nvGraphicFramePr>
        <p:xfrm>
          <a:off x="317241" y="1054359"/>
          <a:ext cx="11653935" cy="5485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" name="Title 1">
            <a:extLst>
              <a:ext uri="{FF2B5EF4-FFF2-40B4-BE49-F238E27FC236}">
                <a16:creationId xmlns:a16="http://schemas.microsoft.com/office/drawing/2014/main" id="{1E472F42-88E5-4579-9303-E4035FC3049D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Top 10 Products Exported 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2000" y="933998"/>
            <a:ext cx="4511061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From Aruba to CARIFORUM States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71451" y="6479041"/>
            <a:ext cx="4811485" cy="2251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Source: CBS Trade Statistics </a:t>
            </a:r>
            <a:r>
              <a:rPr lang="en-US" i="1" dirty="0" smtClean="0"/>
              <a:t>2019- Aug 2020</a:t>
            </a:r>
            <a:endParaRPr lang="en-US" i="1" dirty="0"/>
          </a:p>
          <a:p>
            <a:endParaRPr lang="en-US" i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3865" y="5968363"/>
            <a:ext cx="2431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Sum in </a:t>
            </a:r>
            <a:r>
              <a:rPr lang="en-US" sz="1200" dirty="0" err="1"/>
              <a:t>Afls</a:t>
            </a:r>
            <a:r>
              <a:rPr lang="en-US" sz="1200" dirty="0"/>
              <a:t>. millions </a:t>
            </a:r>
          </a:p>
        </p:txBody>
      </p:sp>
    </p:spTree>
    <p:extLst>
      <p:ext uri="{BB962C8B-B14F-4D97-AF65-F5344CB8AC3E}">
        <p14:creationId xmlns:p14="http://schemas.microsoft.com/office/powerpoint/2010/main" val="223547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9982" r="-254" b="5571"/>
          <a:stretch/>
        </p:blipFill>
        <p:spPr>
          <a:xfrm>
            <a:off x="-1" y="-18660"/>
            <a:ext cx="12230365" cy="687666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 txBox="1">
            <a:spLocks/>
          </p:cNvSpPr>
          <p:nvPr/>
        </p:nvSpPr>
        <p:spPr>
          <a:xfrm>
            <a:off x="0" y="1768422"/>
            <a:ext cx="6840000" cy="2387600"/>
          </a:xfrm>
          <a:prstGeom prst="rect">
            <a:avLst/>
          </a:prstGeom>
          <a:solidFill>
            <a:srgbClr val="0070C0">
              <a:alpha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/>
              <a:t> </a:t>
            </a:r>
            <a:br>
              <a:rPr lang="en-ZA" dirty="0"/>
            </a:br>
            <a:r>
              <a:rPr lang="en-ZA" dirty="0"/>
              <a:t>  </a:t>
            </a:r>
          </a:p>
          <a:p>
            <a:r>
              <a:rPr lang="en-ZA" sz="3200" dirty="0">
                <a:solidFill>
                  <a:schemeClr val="bg1"/>
                </a:solidFill>
                <a:latin typeface="Rockwell" panose="02060603020205020403" pitchFamily="18" charset="0"/>
              </a:rPr>
              <a:t>   </a:t>
            </a:r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Aruban Exporters</a:t>
            </a:r>
          </a:p>
          <a:p>
            <a:endParaRPr lang="en-ZA" sz="32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4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 txBox="1">
            <a:spLocks/>
          </p:cNvSpPr>
          <p:nvPr/>
        </p:nvSpPr>
        <p:spPr>
          <a:xfrm>
            <a:off x="0" y="4153578"/>
            <a:ext cx="6840000" cy="936000"/>
          </a:xfrm>
          <a:prstGeom prst="rect">
            <a:avLst/>
          </a:prstGeom>
          <a:solidFill>
            <a:srgbClr val="0070C0">
              <a:alpha val="9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97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EBC724-A6F4-42C1-B1A6-B8DBF08F0A69}"/>
              </a:ext>
            </a:extLst>
          </p:cNvPr>
          <p:cNvSpPr/>
          <p:nvPr/>
        </p:nvSpPr>
        <p:spPr>
          <a:xfrm>
            <a:off x="8135997" y="0"/>
            <a:ext cx="4056003" cy="6858000"/>
          </a:xfrm>
          <a:prstGeom prst="rect">
            <a:avLst/>
          </a:prstGeom>
          <a:solidFill>
            <a:srgbClr val="0070C0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2084C5-3BB4-4929-BAA2-A53BDA35B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1E472F42-88E5-4579-9303-E4035FC3049D}"/>
              </a:ext>
            </a:extLst>
          </p:cNvPr>
          <p:cNvSpPr txBox="1">
            <a:spLocks/>
          </p:cNvSpPr>
          <p:nvPr/>
        </p:nvSpPr>
        <p:spPr>
          <a:xfrm>
            <a:off x="432000" y="431999"/>
            <a:ext cx="7582996" cy="9582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Total Export from Aruba by the 15 most important Countries 2019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5039" y="6506308"/>
            <a:ext cx="3683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CBS Trade Statistics 2019</a:t>
            </a:r>
            <a:endParaRPr lang="en-US" sz="1200" i="1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4567730"/>
              </p:ext>
            </p:extLst>
          </p:nvPr>
        </p:nvGraphicFramePr>
        <p:xfrm>
          <a:off x="225059" y="1606637"/>
          <a:ext cx="4645025" cy="4683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4184109" y="1390260"/>
            <a:ext cx="6082110" cy="3647253"/>
            <a:chOff x="3698033" y="1884838"/>
            <a:chExt cx="6082110" cy="36472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1" t="7041" r="7317" b="11868"/>
            <a:stretch/>
          </p:blipFill>
          <p:spPr>
            <a:xfrm>
              <a:off x="3698033" y="1884838"/>
              <a:ext cx="6082110" cy="3647253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Rounded Rectangle 16"/>
            <p:cNvSpPr/>
            <p:nvPr/>
          </p:nvSpPr>
          <p:spPr>
            <a:xfrm>
              <a:off x="4373103" y="2860050"/>
              <a:ext cx="771525" cy="314325"/>
            </a:xfrm>
            <a:prstGeom prst="roundRect">
              <a:avLst>
                <a:gd name="adj" fmla="val 50000"/>
              </a:avLst>
            </a:prstGeom>
            <a:solidFill>
              <a:srgbClr val="005D7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41%</a:t>
              </a:r>
              <a:endParaRPr lang="en-US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144628" y="3465254"/>
              <a:ext cx="771525" cy="314325"/>
            </a:xfrm>
            <a:prstGeom prst="roundRect">
              <a:avLst>
                <a:gd name="adj" fmla="val 50000"/>
              </a:avLst>
            </a:prstGeom>
            <a:solidFill>
              <a:srgbClr val="0094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13%</a:t>
              </a:r>
              <a:endParaRPr lang="en-US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265210" y="3866271"/>
              <a:ext cx="771525" cy="314325"/>
            </a:xfrm>
            <a:prstGeom prst="roundRect">
              <a:avLst>
                <a:gd name="adj" fmla="val 50000"/>
              </a:avLst>
            </a:prstGeom>
            <a:solidFill>
              <a:srgbClr val="006F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18%</a:t>
              </a:r>
              <a:endParaRPr lang="en-US" dirty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492098" y="3950432"/>
              <a:ext cx="771525" cy="314325"/>
            </a:xfrm>
            <a:prstGeom prst="roundRect">
              <a:avLst>
                <a:gd name="adj" fmla="val 50000"/>
              </a:avLst>
            </a:prstGeom>
            <a:solidFill>
              <a:srgbClr val="00B6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8%</a:t>
              </a:r>
              <a:endParaRPr lang="en-US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496317" y="2677191"/>
              <a:ext cx="771525" cy="314325"/>
            </a:xfrm>
            <a:prstGeom prst="roundRect">
              <a:avLst>
                <a:gd name="adj" fmla="val 50000"/>
              </a:avLst>
            </a:prstGeom>
            <a:solidFill>
              <a:srgbClr val="6690D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9</a:t>
              </a:r>
              <a:r>
                <a:rPr lang="en-US" dirty="0" smtClean="0"/>
                <a:t>%</a:t>
              </a:r>
              <a:endParaRPr lang="en-US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316997" y="3622416"/>
              <a:ext cx="771525" cy="314325"/>
            </a:xfrm>
            <a:prstGeom prst="roundRect">
              <a:avLst>
                <a:gd name="adj" fmla="val 50000"/>
              </a:avLst>
            </a:prstGeom>
            <a:solidFill>
              <a:srgbClr val="00C0B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  <a:r>
                <a:rPr lang="en-US" dirty="0" smtClean="0"/>
                <a:t>%</a:t>
              </a:r>
              <a:endParaRPr lang="en-US" dirty="0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38384" r="70076" b="5892"/>
          <a:stretch/>
        </p:blipFill>
        <p:spPr>
          <a:xfrm>
            <a:off x="6438307" y="4705975"/>
            <a:ext cx="2571750" cy="168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5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2084C5-3BB4-4929-BAA2-A53BDA35B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1E472F42-88E5-4579-9303-E4035FC3049D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7582996" cy="5850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Total Export from Aruba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2019 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5039" y="6506308"/>
            <a:ext cx="3683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CBS Trade Statistics 2019</a:t>
            </a:r>
            <a:endParaRPr lang="en-US" sz="1200" i="1" dirty="0"/>
          </a:p>
        </p:txBody>
      </p:sp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0290688"/>
              </p:ext>
            </p:extLst>
          </p:nvPr>
        </p:nvGraphicFramePr>
        <p:xfrm>
          <a:off x="133941" y="1437852"/>
          <a:ext cx="11915192" cy="4860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532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t="3258" r="-24" b="16579"/>
          <a:stretch/>
        </p:blipFill>
        <p:spPr>
          <a:xfrm>
            <a:off x="0" y="-27992"/>
            <a:ext cx="12195110" cy="6885992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 txBox="1">
            <a:spLocks/>
          </p:cNvSpPr>
          <p:nvPr/>
        </p:nvSpPr>
        <p:spPr>
          <a:xfrm>
            <a:off x="3111" y="864000"/>
            <a:ext cx="12188889" cy="5264238"/>
          </a:xfrm>
          <a:prstGeom prst="rect">
            <a:avLst/>
          </a:prstGeom>
          <a:solidFill>
            <a:srgbClr val="0070C0">
              <a:alpha val="80000"/>
            </a:srgb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581" y="1178684"/>
            <a:ext cx="9946431" cy="4306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Aruba</a:t>
            </a:r>
            <a:r>
              <a:rPr lang="en-US" sz="2800" b="1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Exporters</a:t>
            </a:r>
            <a:endParaRPr lang="en-ZA" sz="2800" b="1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 txBox="1">
            <a:spLocks/>
          </p:cNvSpPr>
          <p:nvPr/>
        </p:nvSpPr>
        <p:spPr>
          <a:xfrm>
            <a:off x="503853" y="3926334"/>
            <a:ext cx="2407298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ZA" sz="18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Cultural and Creative Industry</a:t>
            </a:r>
            <a:endParaRPr lang="en-ZA" sz="1800" b="1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6B0E616-411B-4401-BC87-821D72B9D614}"/>
              </a:ext>
            </a:extLst>
          </p:cNvPr>
          <p:cNvSpPr txBox="1">
            <a:spLocks/>
          </p:cNvSpPr>
          <p:nvPr/>
        </p:nvSpPr>
        <p:spPr>
          <a:xfrm>
            <a:off x="503853" y="4674479"/>
            <a:ext cx="3062216" cy="90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Musicians/writers/composers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Tech professionals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Artisans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7" name="Straight Connector 6" descr="First divider line on slide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3670165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 txBox="1">
            <a:spLocks/>
          </p:cNvSpPr>
          <p:nvPr/>
        </p:nvSpPr>
        <p:spPr>
          <a:xfrm>
            <a:off x="4796255" y="3948421"/>
            <a:ext cx="2160587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ZA" sz="18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Professional services </a:t>
            </a:r>
            <a:endParaRPr lang="en-ZA" sz="1800" b="1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9CEA89E-0B03-4727-AB47-73EA4E2DF948}"/>
              </a:ext>
            </a:extLst>
          </p:cNvPr>
          <p:cNvSpPr txBox="1">
            <a:spLocks/>
          </p:cNvSpPr>
          <p:nvPr/>
        </p:nvSpPr>
        <p:spPr>
          <a:xfrm>
            <a:off x="4796255" y="4621143"/>
            <a:ext cx="3461657" cy="1255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Lawyers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A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dvertising professionals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Architects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Accountants and financial advisers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C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onsultants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0" name="Straight Connector 9" descr="Second divider line on slide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8118788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945587" y="2075844"/>
            <a:ext cx="1511564" cy="14874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 txBox="1">
            <a:spLocks/>
          </p:cNvSpPr>
          <p:nvPr/>
        </p:nvSpPr>
        <p:spPr>
          <a:xfrm>
            <a:off x="9276039" y="3926335"/>
            <a:ext cx="2160588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ZA" sz="18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Products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ZA" sz="18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General</a:t>
            </a:r>
            <a:endParaRPr lang="en-ZA" sz="1800" b="1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4F969E5-6F82-4658-A735-72D16DDDD1D8}"/>
              </a:ext>
            </a:extLst>
          </p:cNvPr>
          <p:cNvSpPr txBox="1">
            <a:spLocks/>
          </p:cNvSpPr>
          <p:nvPr/>
        </p:nvSpPr>
        <p:spPr>
          <a:xfrm>
            <a:off x="9600550" y="4680833"/>
            <a:ext cx="1993692" cy="90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Hot sauces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Bijouterie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Liquor 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96671" y="2052013"/>
            <a:ext cx="1511564" cy="14874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600550" y="2041380"/>
            <a:ext cx="1511564" cy="14874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2" y="2216475"/>
            <a:ext cx="1192273" cy="11922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20" y="2216475"/>
            <a:ext cx="1138972" cy="11389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53" y="2228432"/>
            <a:ext cx="1159020" cy="11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4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EBC724-A6F4-42C1-B1A6-B8DBF08F0A69}"/>
              </a:ext>
            </a:extLst>
          </p:cNvPr>
          <p:cNvSpPr/>
          <p:nvPr/>
        </p:nvSpPr>
        <p:spPr>
          <a:xfrm>
            <a:off x="8135997" y="0"/>
            <a:ext cx="4056003" cy="6858000"/>
          </a:xfrm>
          <a:prstGeom prst="rect">
            <a:avLst/>
          </a:prstGeom>
          <a:solidFill>
            <a:srgbClr val="0070C0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2084C5-3BB4-4929-BAA2-A53BDA35B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1E472F42-88E5-4579-9303-E4035FC3049D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Exprodesk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2000" y="933998"/>
            <a:ext cx="4511061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Export Promotion Desk Aruba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3" name="Arc 15">
            <a:extLst>
              <a:ext uri="{FF2B5EF4-FFF2-40B4-BE49-F238E27FC236}">
                <a16:creationId xmlns:a16="http://schemas.microsoft.com/office/drawing/2014/main" id="{016E7819-125E-47EC-8B37-DC19E27C281F}"/>
              </a:ext>
            </a:extLst>
          </p:cNvPr>
          <p:cNvSpPr/>
          <p:nvPr/>
        </p:nvSpPr>
        <p:spPr>
          <a:xfrm>
            <a:off x="313593" y="2459530"/>
            <a:ext cx="2582649" cy="2903848"/>
          </a:xfrm>
          <a:prstGeom prst="arc">
            <a:avLst>
              <a:gd name="adj1" fmla="val 16200000"/>
              <a:gd name="adj2" fmla="val 5433205"/>
            </a:avLst>
          </a:prstGeom>
          <a:ln w="53975">
            <a:gradFill>
              <a:gsLst>
                <a:gs pos="82000">
                  <a:srgbClr val="D9D9D9"/>
                </a:gs>
                <a:gs pos="0">
                  <a:schemeClr val="bg1">
                    <a:lumMod val="85000"/>
                    <a:alpha val="0"/>
                  </a:schemeClr>
                </a:gs>
                <a:gs pos="2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4" name="Oval 16">
            <a:extLst>
              <a:ext uri="{FF2B5EF4-FFF2-40B4-BE49-F238E27FC236}">
                <a16:creationId xmlns:a16="http://schemas.microsoft.com/office/drawing/2014/main" id="{1E642886-1383-412C-8167-3913B994EC0D}"/>
              </a:ext>
            </a:extLst>
          </p:cNvPr>
          <p:cNvSpPr/>
          <p:nvPr/>
        </p:nvSpPr>
        <p:spPr>
          <a:xfrm>
            <a:off x="2014284" y="2501265"/>
            <a:ext cx="140527" cy="1580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5" name="Oval 18">
            <a:extLst>
              <a:ext uri="{FF2B5EF4-FFF2-40B4-BE49-F238E27FC236}">
                <a16:creationId xmlns:a16="http://schemas.microsoft.com/office/drawing/2014/main" id="{6C1CCB0D-CE04-4A10-91B3-7E3B02CA2F95}"/>
              </a:ext>
            </a:extLst>
          </p:cNvPr>
          <p:cNvSpPr/>
          <p:nvPr/>
        </p:nvSpPr>
        <p:spPr>
          <a:xfrm>
            <a:off x="3267829" y="2396710"/>
            <a:ext cx="357377" cy="4018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D4BFCA-CA38-4988-8DF9-E04CF33F56E8}"/>
              </a:ext>
            </a:extLst>
          </p:cNvPr>
          <p:cNvSpPr txBox="1"/>
          <p:nvPr/>
        </p:nvSpPr>
        <p:spPr>
          <a:xfrm>
            <a:off x="3673736" y="2006557"/>
            <a:ext cx="4496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offer free customized information and coaching to (potential) exporters and organizations</a:t>
            </a:r>
          </a:p>
          <a:p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Oval 24">
            <a:extLst>
              <a:ext uri="{FF2B5EF4-FFF2-40B4-BE49-F238E27FC236}">
                <a16:creationId xmlns:a16="http://schemas.microsoft.com/office/drawing/2014/main" id="{C04D4736-D1CF-4E2D-B558-D472F9125B5C}"/>
              </a:ext>
            </a:extLst>
          </p:cNvPr>
          <p:cNvSpPr/>
          <p:nvPr/>
        </p:nvSpPr>
        <p:spPr>
          <a:xfrm>
            <a:off x="3882976" y="3739777"/>
            <a:ext cx="357377" cy="40182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4E7453-F779-49DD-AEED-60082E5C5E89}"/>
              </a:ext>
            </a:extLst>
          </p:cNvPr>
          <p:cNvSpPr txBox="1"/>
          <p:nvPr/>
        </p:nvSpPr>
        <p:spPr>
          <a:xfrm>
            <a:off x="4342703" y="3718489"/>
            <a:ext cx="4686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assist with trade 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Oval 29">
            <a:extLst>
              <a:ext uri="{FF2B5EF4-FFF2-40B4-BE49-F238E27FC236}">
                <a16:creationId xmlns:a16="http://schemas.microsoft.com/office/drawing/2014/main" id="{AD50C8E6-5F22-4683-B701-116259815699}"/>
              </a:ext>
            </a:extLst>
          </p:cNvPr>
          <p:cNvSpPr/>
          <p:nvPr/>
        </p:nvSpPr>
        <p:spPr>
          <a:xfrm>
            <a:off x="3187278" y="5082844"/>
            <a:ext cx="357377" cy="40182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A05C84-C682-4719-B967-143E31341760}"/>
              </a:ext>
            </a:extLst>
          </p:cNvPr>
          <p:cNvSpPr txBox="1"/>
          <p:nvPr/>
        </p:nvSpPr>
        <p:spPr>
          <a:xfrm>
            <a:off x="3717590" y="5171132"/>
            <a:ext cx="439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develop partnerships and strategic alliances to pursue our objectives and to better assist our clients 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Oval 34">
            <a:extLst>
              <a:ext uri="{FF2B5EF4-FFF2-40B4-BE49-F238E27FC236}">
                <a16:creationId xmlns:a16="http://schemas.microsoft.com/office/drawing/2014/main" id="{B4817843-F4EF-4055-A3BD-37EED8739726}"/>
              </a:ext>
            </a:extLst>
          </p:cNvPr>
          <p:cNvSpPr/>
          <p:nvPr/>
        </p:nvSpPr>
        <p:spPr>
          <a:xfrm>
            <a:off x="3720391" y="3068243"/>
            <a:ext cx="357377" cy="4018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1831D93-08FB-4041-A696-4E6D3187B4F3}"/>
              </a:ext>
            </a:extLst>
          </p:cNvPr>
          <p:cNvSpPr txBox="1"/>
          <p:nvPr/>
        </p:nvSpPr>
        <p:spPr>
          <a:xfrm>
            <a:off x="4174569" y="2811481"/>
            <a:ext cx="4137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offer free workshops, training, lectures and presentations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Oval 39">
            <a:extLst>
              <a:ext uri="{FF2B5EF4-FFF2-40B4-BE49-F238E27FC236}">
                <a16:creationId xmlns:a16="http://schemas.microsoft.com/office/drawing/2014/main" id="{54967AAA-6BCC-4660-ADC7-E47A1A8F0046}"/>
              </a:ext>
            </a:extLst>
          </p:cNvPr>
          <p:cNvSpPr/>
          <p:nvPr/>
        </p:nvSpPr>
        <p:spPr>
          <a:xfrm>
            <a:off x="3736252" y="4411311"/>
            <a:ext cx="357377" cy="40182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D9CE5E-08B1-4BDA-B469-EE48975DCAD8}"/>
              </a:ext>
            </a:extLst>
          </p:cNvPr>
          <p:cNvSpPr txBox="1"/>
          <p:nvPr/>
        </p:nvSpPr>
        <p:spPr>
          <a:xfrm>
            <a:off x="4251014" y="4270209"/>
            <a:ext cx="3965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conduct research 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obtain accurate and valid data that is used in the brochures, flyers and policies 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Oval 43">
            <a:extLst>
              <a:ext uri="{FF2B5EF4-FFF2-40B4-BE49-F238E27FC236}">
                <a16:creationId xmlns:a16="http://schemas.microsoft.com/office/drawing/2014/main" id="{C4F8CFA1-AFFE-4F27-8B87-BE0A87281395}"/>
              </a:ext>
            </a:extLst>
          </p:cNvPr>
          <p:cNvSpPr/>
          <p:nvPr/>
        </p:nvSpPr>
        <p:spPr>
          <a:xfrm>
            <a:off x="2683702" y="3172798"/>
            <a:ext cx="140527" cy="1580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7" name="Oval 44">
            <a:extLst>
              <a:ext uri="{FF2B5EF4-FFF2-40B4-BE49-F238E27FC236}">
                <a16:creationId xmlns:a16="http://schemas.microsoft.com/office/drawing/2014/main" id="{7B60F71C-8D3E-4965-976D-04DA14247B63}"/>
              </a:ext>
            </a:extLst>
          </p:cNvPr>
          <p:cNvSpPr/>
          <p:nvPr/>
        </p:nvSpPr>
        <p:spPr>
          <a:xfrm>
            <a:off x="2835191" y="3844331"/>
            <a:ext cx="140527" cy="1580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8" name="Oval 45">
            <a:extLst>
              <a:ext uri="{FF2B5EF4-FFF2-40B4-BE49-F238E27FC236}">
                <a16:creationId xmlns:a16="http://schemas.microsoft.com/office/drawing/2014/main" id="{7CC4B3EF-E56F-4ECC-9047-1B1DFC51CF40}"/>
              </a:ext>
            </a:extLst>
          </p:cNvPr>
          <p:cNvSpPr/>
          <p:nvPr/>
        </p:nvSpPr>
        <p:spPr>
          <a:xfrm>
            <a:off x="2670398" y="4515865"/>
            <a:ext cx="140527" cy="1580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9" name="Oval 46">
            <a:extLst>
              <a:ext uri="{FF2B5EF4-FFF2-40B4-BE49-F238E27FC236}">
                <a16:creationId xmlns:a16="http://schemas.microsoft.com/office/drawing/2014/main" id="{67A5A589-CABC-48C2-ADCE-3791AD51FDB8}"/>
              </a:ext>
            </a:extLst>
          </p:cNvPr>
          <p:cNvSpPr/>
          <p:nvPr/>
        </p:nvSpPr>
        <p:spPr>
          <a:xfrm>
            <a:off x="2014284" y="5187399"/>
            <a:ext cx="140527" cy="1580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cxnSp>
        <p:nvCxnSpPr>
          <p:cNvPr id="50" name="Straight Connector 47">
            <a:extLst>
              <a:ext uri="{FF2B5EF4-FFF2-40B4-BE49-F238E27FC236}">
                <a16:creationId xmlns:a16="http://schemas.microsoft.com/office/drawing/2014/main" id="{0EE29019-76A8-4B05-BED9-F41276C7E20B}"/>
              </a:ext>
            </a:extLst>
          </p:cNvPr>
          <p:cNvCxnSpPr>
            <a:cxnSpLocks/>
          </p:cNvCxnSpPr>
          <p:nvPr/>
        </p:nvCxnSpPr>
        <p:spPr>
          <a:xfrm>
            <a:off x="2360042" y="2580267"/>
            <a:ext cx="70255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2">
            <a:extLst>
              <a:ext uri="{FF2B5EF4-FFF2-40B4-BE49-F238E27FC236}">
                <a16:creationId xmlns:a16="http://schemas.microsoft.com/office/drawing/2014/main" id="{6FE6F302-051D-4831-BDE1-D9C66F4C7D8C}"/>
              </a:ext>
            </a:extLst>
          </p:cNvPr>
          <p:cNvCxnSpPr>
            <a:cxnSpLocks/>
          </p:cNvCxnSpPr>
          <p:nvPr/>
        </p:nvCxnSpPr>
        <p:spPr>
          <a:xfrm>
            <a:off x="2921032" y="3251800"/>
            <a:ext cx="70255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3">
            <a:extLst>
              <a:ext uri="{FF2B5EF4-FFF2-40B4-BE49-F238E27FC236}">
                <a16:creationId xmlns:a16="http://schemas.microsoft.com/office/drawing/2014/main" id="{90E6F890-D677-48BB-BEBA-FD81171A37F4}"/>
              </a:ext>
            </a:extLst>
          </p:cNvPr>
          <p:cNvCxnSpPr>
            <a:cxnSpLocks/>
          </p:cNvCxnSpPr>
          <p:nvPr/>
        </p:nvCxnSpPr>
        <p:spPr>
          <a:xfrm>
            <a:off x="3078068" y="3923334"/>
            <a:ext cx="70255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4">
            <a:extLst>
              <a:ext uri="{FF2B5EF4-FFF2-40B4-BE49-F238E27FC236}">
                <a16:creationId xmlns:a16="http://schemas.microsoft.com/office/drawing/2014/main" id="{07F99180-E0F4-425A-B85B-8094894E9D90}"/>
              </a:ext>
            </a:extLst>
          </p:cNvPr>
          <p:cNvCxnSpPr>
            <a:cxnSpLocks/>
          </p:cNvCxnSpPr>
          <p:nvPr/>
        </p:nvCxnSpPr>
        <p:spPr>
          <a:xfrm>
            <a:off x="2922309" y="4594867"/>
            <a:ext cx="70255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5">
            <a:extLst>
              <a:ext uri="{FF2B5EF4-FFF2-40B4-BE49-F238E27FC236}">
                <a16:creationId xmlns:a16="http://schemas.microsoft.com/office/drawing/2014/main" id="{437573C6-1984-4733-A0CF-C2D77BE3806A}"/>
              </a:ext>
            </a:extLst>
          </p:cNvPr>
          <p:cNvCxnSpPr>
            <a:cxnSpLocks/>
          </p:cNvCxnSpPr>
          <p:nvPr/>
        </p:nvCxnSpPr>
        <p:spPr>
          <a:xfrm>
            <a:off x="2319765" y="5266401"/>
            <a:ext cx="70255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5">
            <a:extLst>
              <a:ext uri="{FF2B5EF4-FFF2-40B4-BE49-F238E27FC236}">
                <a16:creationId xmlns:a16="http://schemas.microsoft.com/office/drawing/2014/main" id="{25AB6513-09EF-42B6-A965-962097199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1" y="2789871"/>
            <a:ext cx="2300552" cy="23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0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tekst, boom, buiten, lucht&#10;&#10;Automatisch gegenereerde beschrijving">
            <a:extLst>
              <a:ext uri="{FF2B5EF4-FFF2-40B4-BE49-F238E27FC236}">
                <a16:creationId xmlns:a16="http://schemas.microsoft.com/office/drawing/2014/main" id="{7A4E7AC5-AE3B-4E2F-B1FA-0198185D79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2"/>
          <a:stretch/>
        </p:blipFill>
        <p:spPr>
          <a:xfrm>
            <a:off x="-1" y="0"/>
            <a:ext cx="12188095" cy="68580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791" y="1768422"/>
            <a:ext cx="6840000" cy="3625213"/>
          </a:xfrm>
          <a:solidFill>
            <a:srgbClr val="0070C0">
              <a:alpha val="80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ZA" dirty="0"/>
              <a:t> </a:t>
            </a:r>
            <a:br>
              <a:rPr lang="en-ZA" dirty="0"/>
            </a:br>
            <a:endParaRPr lang="en-ZA" sz="3200" spc="-15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0FD2007-1591-437B-92AD-2B9C1228B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EC0B927-9EAA-4451-9857-3E4485CE5C9D}"/>
              </a:ext>
            </a:extLst>
          </p:cNvPr>
          <p:cNvSpPr txBox="1"/>
          <p:nvPr/>
        </p:nvSpPr>
        <p:spPr>
          <a:xfrm>
            <a:off x="342900" y="2118483"/>
            <a:ext cx="57531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Content: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Aruba Overview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Importing and Exporting to Aruba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Aruban Exporters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1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EBC724-A6F4-42C1-B1A6-B8DBF08F0A69}"/>
              </a:ext>
            </a:extLst>
          </p:cNvPr>
          <p:cNvSpPr/>
          <p:nvPr/>
        </p:nvSpPr>
        <p:spPr>
          <a:xfrm>
            <a:off x="8135997" y="0"/>
            <a:ext cx="4056003" cy="6858000"/>
          </a:xfrm>
          <a:prstGeom prst="rect">
            <a:avLst/>
          </a:prstGeom>
          <a:solidFill>
            <a:srgbClr val="0070C0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2084C5-3BB4-4929-BAA2-A53BDA35B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2112D8EF-C1F1-4604-A2EA-B731261C2A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04" b="87130" l="5938" r="44115">
                        <a14:foregroundMark x1="28958" y1="84074" x2="28958" y2="84074"/>
                        <a14:foregroundMark x1="30052" y1="87222" x2="30052" y2="87222"/>
                        <a14:foregroundMark x1="24479" y1="15556" x2="24479" y2="15556"/>
                        <a14:foregroundMark x1="7813" y1="23519" x2="7813" y2="23519"/>
                        <a14:foregroundMark x1="5938" y1="25000" x2="5938" y2="25000"/>
                        <a14:foregroundMark x1="38854" y1="13796" x2="38854" y2="13796"/>
                        <a14:foregroundMark x1="41875" y1="19259" x2="41875" y2="19259"/>
                        <a14:foregroundMark x1="44115" y1="11204" x2="44115" y2="11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1" t="7041" r="54023" b="10130"/>
          <a:stretch/>
        </p:blipFill>
        <p:spPr>
          <a:xfrm>
            <a:off x="575213" y="864000"/>
            <a:ext cx="2486039" cy="3235477"/>
          </a:xfrm>
          <a:prstGeom prst="rect">
            <a:avLst/>
          </a:prstGeom>
        </p:spPr>
      </p:pic>
      <p:sp>
        <p:nvSpPr>
          <p:cNvPr id="19" name="Gelijkbenige driehoek 18">
            <a:extLst>
              <a:ext uri="{FF2B5EF4-FFF2-40B4-BE49-F238E27FC236}">
                <a16:creationId xmlns:a16="http://schemas.microsoft.com/office/drawing/2014/main" id="{CD05CA41-9B88-4753-873E-72A19081F58F}"/>
              </a:ext>
            </a:extLst>
          </p:cNvPr>
          <p:cNvSpPr/>
          <p:nvPr/>
        </p:nvSpPr>
        <p:spPr>
          <a:xfrm rot="15621372">
            <a:off x="3049144" y="926459"/>
            <a:ext cx="282709" cy="2613269"/>
          </a:xfrm>
          <a:prstGeom prst="triangl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1A8ECAD-9941-4E92-9D92-438C6BC8B7C0}"/>
              </a:ext>
            </a:extLst>
          </p:cNvPr>
          <p:cNvSpPr txBox="1">
            <a:spLocks/>
          </p:cNvSpPr>
          <p:nvPr/>
        </p:nvSpPr>
        <p:spPr>
          <a:xfrm>
            <a:off x="431800" y="5635868"/>
            <a:ext cx="2160000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Population</a:t>
            </a:r>
          </a:p>
          <a:p>
            <a:pPr marL="0" indent="0" algn="ctr">
              <a:buNone/>
            </a:pPr>
            <a:endParaRPr lang="en-ZA" sz="1800" b="1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  <a:p>
            <a:pPr marL="0" indent="0" algn="ctr">
              <a:buNone/>
            </a:pPr>
            <a:endParaRPr lang="en-ZA" sz="1800" b="1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48" name="Oval 20">
            <a:extLst>
              <a:ext uri="{FF2B5EF4-FFF2-40B4-BE49-F238E27FC236}">
                <a16:creationId xmlns:a16="http://schemas.microsoft.com/office/drawing/2014/main" id="{765667BD-D41C-4AA8-9FA6-2843ECCE7A3A}"/>
              </a:ext>
            </a:extLst>
          </p:cNvPr>
          <p:cNvSpPr/>
          <p:nvPr/>
        </p:nvSpPr>
        <p:spPr>
          <a:xfrm>
            <a:off x="3372970" y="652316"/>
            <a:ext cx="2895281" cy="2819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050FF2AA-FDA9-4E95-83E9-A0C68311A905}"/>
              </a:ext>
            </a:extLst>
          </p:cNvPr>
          <p:cNvSpPr txBox="1">
            <a:spLocks/>
          </p:cNvSpPr>
          <p:nvPr/>
        </p:nvSpPr>
        <p:spPr>
          <a:xfrm>
            <a:off x="411331" y="5964553"/>
            <a:ext cx="2160000" cy="90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2020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 thousands</a:t>
            </a:r>
          </a:p>
        </p:txBody>
      </p:sp>
      <p:cxnSp>
        <p:nvCxnSpPr>
          <p:cNvPr id="22" name="Straight Connector 4" descr="First divider line on slide">
            <a:extLst>
              <a:ext uri="{FF2B5EF4-FFF2-40B4-BE49-F238E27FC236}">
                <a16:creationId xmlns:a16="http://schemas.microsoft.com/office/drawing/2014/main" id="{3167DFF7-A910-4A1E-9CAB-55C0A689E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659047" y="3986831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3887901A-C06D-408B-B448-83CD9CC32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73" b="95606" l="2829" r="94010">
                        <a14:foregroundMark x1="7321" y1="35000" x2="7321" y2="35000"/>
                        <a14:foregroundMark x1="2995" y1="37727" x2="2995" y2="37727"/>
                        <a14:foregroundMark x1="11814" y1="6364" x2="11814" y2="6364"/>
                        <a14:foregroundMark x1="6323" y1="2273" x2="6323" y2="2273"/>
                        <a14:foregroundMark x1="91681" y1="87121" x2="91681" y2="87121"/>
                        <a14:foregroundMark x1="94010" y1="95606" x2="94010" y2="95606"/>
                        <a14:foregroundMark x1="81697" y1="92879" x2="81697" y2="92879"/>
                        <a14:foregroundMark x1="76872" y1="90758" x2="76872" y2="90758"/>
                        <a14:foregroundMark x1="43760" y1="72273" x2="43760" y2="7227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46" y="991100"/>
            <a:ext cx="1873025" cy="2056899"/>
          </a:xfrm>
          <a:prstGeom prst="rect">
            <a:avLst/>
          </a:prstGeom>
        </p:spPr>
      </p:pic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F9B8C6-3CFF-41A3-B74E-9F0EFFBB6D8A}"/>
              </a:ext>
            </a:extLst>
          </p:cNvPr>
          <p:cNvSpPr txBox="1">
            <a:spLocks/>
          </p:cNvSpPr>
          <p:nvPr/>
        </p:nvSpPr>
        <p:spPr>
          <a:xfrm>
            <a:off x="2591800" y="5635869"/>
            <a:ext cx="2428742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Foreign Population</a:t>
            </a:r>
          </a:p>
        </p:txBody>
      </p:sp>
      <p:cxnSp>
        <p:nvCxnSpPr>
          <p:cNvPr id="25" name="Straight Connector 7" descr="Second divider line on slide">
            <a:extLst>
              <a:ext uri="{FF2B5EF4-FFF2-40B4-BE49-F238E27FC236}">
                <a16:creationId xmlns:a16="http://schemas.microsoft.com/office/drawing/2014/main" id="{F3E7A89D-3FB2-4FA1-B8C3-EDEA39DA77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953541" y="3986831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FDD51E5-58F2-4E4E-AF02-2D25F417CC90}"/>
              </a:ext>
            </a:extLst>
          </p:cNvPr>
          <p:cNvSpPr txBox="1">
            <a:spLocks/>
          </p:cNvSpPr>
          <p:nvPr/>
        </p:nvSpPr>
        <p:spPr>
          <a:xfrm>
            <a:off x="5020542" y="5635869"/>
            <a:ext cx="2169611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Internet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9A8C876-0183-4C9B-9CA8-27CA88B8CB97}"/>
              </a:ext>
            </a:extLst>
          </p:cNvPr>
          <p:cNvSpPr txBox="1">
            <a:spLocks/>
          </p:cNvSpPr>
          <p:nvPr/>
        </p:nvSpPr>
        <p:spPr>
          <a:xfrm>
            <a:off x="5041408" y="5977412"/>
            <a:ext cx="2160588" cy="90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Proportion of individuals using the Internet</a:t>
            </a:r>
          </a:p>
        </p:txBody>
      </p:sp>
      <p:cxnSp>
        <p:nvCxnSpPr>
          <p:cNvPr id="28" name="Straight Connector 10" descr="Third divider line on slide">
            <a:extLst>
              <a:ext uri="{FF2B5EF4-FFF2-40B4-BE49-F238E27FC236}">
                <a16:creationId xmlns:a16="http://schemas.microsoft.com/office/drawing/2014/main" id="{D9A28254-3708-4150-84EC-14A669B711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248035" y="3986831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16">
            <a:extLst>
              <a:ext uri="{FF2B5EF4-FFF2-40B4-BE49-F238E27FC236}">
                <a16:creationId xmlns:a16="http://schemas.microsoft.com/office/drawing/2014/main" id="{894DDB2A-4C10-4711-9BF0-37731E08BE1F}"/>
              </a:ext>
            </a:extLst>
          </p:cNvPr>
          <p:cNvSpPr/>
          <p:nvPr/>
        </p:nvSpPr>
        <p:spPr>
          <a:xfrm>
            <a:off x="774441" y="3986831"/>
            <a:ext cx="1511564" cy="14874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17">
            <a:extLst>
              <a:ext uri="{FF2B5EF4-FFF2-40B4-BE49-F238E27FC236}">
                <a16:creationId xmlns:a16="http://schemas.microsoft.com/office/drawing/2014/main" id="{1A686648-403C-4D7A-8A97-1D6641F221CD}"/>
              </a:ext>
            </a:extLst>
          </p:cNvPr>
          <p:cNvSpPr/>
          <p:nvPr/>
        </p:nvSpPr>
        <p:spPr>
          <a:xfrm>
            <a:off x="3068934" y="3992234"/>
            <a:ext cx="1511564" cy="14874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BB55516F-5894-4894-97D2-91D42109EAE3}"/>
              </a:ext>
            </a:extLst>
          </p:cNvPr>
          <p:cNvSpPr txBox="1">
            <a:spLocks/>
          </p:cNvSpPr>
          <p:nvPr/>
        </p:nvSpPr>
        <p:spPr>
          <a:xfrm>
            <a:off x="920601" y="4368437"/>
            <a:ext cx="1365404" cy="10211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ZA" sz="5400" b="1" i="1" dirty="0">
                <a:solidFill>
                  <a:srgbClr val="3F8DFF"/>
                </a:solidFill>
                <a:latin typeface="+mj-lt"/>
              </a:rPr>
              <a:t>112</a:t>
            </a:r>
            <a:endParaRPr lang="en-US" sz="5400" b="1" i="1" dirty="0">
              <a:solidFill>
                <a:srgbClr val="3F8DFF"/>
              </a:solidFill>
              <a:latin typeface="+mj-lt"/>
            </a:endParaRP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83E3A783-E6A2-49B5-91D5-D0FC33F06777}"/>
              </a:ext>
            </a:extLst>
          </p:cNvPr>
          <p:cNvSpPr txBox="1">
            <a:spLocks/>
          </p:cNvSpPr>
          <p:nvPr/>
        </p:nvSpPr>
        <p:spPr>
          <a:xfrm>
            <a:off x="3233728" y="4368437"/>
            <a:ext cx="1365404" cy="10211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ZA" sz="5400" b="1" i="1" dirty="0">
                <a:solidFill>
                  <a:srgbClr val="3F8DFF"/>
                </a:solidFill>
                <a:latin typeface="+mj-lt"/>
              </a:rPr>
              <a:t>34%</a:t>
            </a:r>
            <a:endParaRPr lang="en-US" sz="5400" b="1" i="1" dirty="0">
              <a:solidFill>
                <a:srgbClr val="3F8DFF"/>
              </a:solidFill>
              <a:latin typeface="+mj-lt"/>
            </a:endParaRPr>
          </a:p>
        </p:txBody>
      </p:sp>
      <p:sp>
        <p:nvSpPr>
          <p:cNvPr id="33" name="Oval 20">
            <a:extLst>
              <a:ext uri="{FF2B5EF4-FFF2-40B4-BE49-F238E27FC236}">
                <a16:creationId xmlns:a16="http://schemas.microsoft.com/office/drawing/2014/main" id="{CFE0DCC1-CD9E-4DB5-9ED2-15E22C554F83}"/>
              </a:ext>
            </a:extLst>
          </p:cNvPr>
          <p:cNvSpPr/>
          <p:nvPr/>
        </p:nvSpPr>
        <p:spPr>
          <a:xfrm>
            <a:off x="5385523" y="3986830"/>
            <a:ext cx="1511564" cy="14874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282D4575-4FC9-4D38-9FC2-0277016B85F2}"/>
              </a:ext>
            </a:extLst>
          </p:cNvPr>
          <p:cNvSpPr txBox="1">
            <a:spLocks/>
          </p:cNvSpPr>
          <p:nvPr/>
        </p:nvSpPr>
        <p:spPr>
          <a:xfrm>
            <a:off x="5535044" y="4368437"/>
            <a:ext cx="1365404" cy="10211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ZA" sz="5400" b="1" i="1" dirty="0">
                <a:solidFill>
                  <a:srgbClr val="3F8DFF"/>
                </a:solidFill>
                <a:latin typeface="+mj-lt"/>
              </a:rPr>
              <a:t>84%</a:t>
            </a:r>
            <a:endParaRPr lang="en-US" sz="5400" b="1" i="1" dirty="0">
              <a:solidFill>
                <a:srgbClr val="3F8DFF"/>
              </a:solidFill>
              <a:latin typeface="+mj-lt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E472F42-88E5-4579-9303-E4035FC3049D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Aruba Overview</a:t>
            </a:r>
          </a:p>
        </p:txBody>
      </p:sp>
      <p:sp>
        <p:nvSpPr>
          <p:cNvPr id="38" name="Oval 20">
            <a:extLst>
              <a:ext uri="{FF2B5EF4-FFF2-40B4-BE49-F238E27FC236}">
                <a16:creationId xmlns:a16="http://schemas.microsoft.com/office/drawing/2014/main" id="{0566FB94-EE54-40BC-BF6A-6369BDCB8BCA}"/>
              </a:ext>
            </a:extLst>
          </p:cNvPr>
          <p:cNvSpPr/>
          <p:nvPr/>
        </p:nvSpPr>
        <p:spPr>
          <a:xfrm>
            <a:off x="4502349" y="1775504"/>
            <a:ext cx="652167" cy="61095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ontent Placeholder 5">
            <a:extLst>
              <a:ext uri="{FF2B5EF4-FFF2-40B4-BE49-F238E27FC236}">
                <a16:creationId xmlns:a16="http://schemas.microsoft.com/office/drawing/2014/main" id="{5B45497A-8153-4255-9C2E-846D86D689A0}"/>
              </a:ext>
            </a:extLst>
          </p:cNvPr>
          <p:cNvSpPr txBox="1">
            <a:spLocks/>
          </p:cNvSpPr>
          <p:nvPr/>
        </p:nvSpPr>
        <p:spPr>
          <a:xfrm>
            <a:off x="4545723" y="1902186"/>
            <a:ext cx="615333" cy="2915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ZA" sz="2800" b="1" i="1" dirty="0">
                <a:solidFill>
                  <a:srgbClr val="3F8DFF"/>
                </a:solidFill>
                <a:latin typeface="+mj-lt"/>
              </a:rPr>
              <a:t>180</a:t>
            </a:r>
            <a:endParaRPr lang="en-US" sz="2800" b="1" i="1" dirty="0">
              <a:solidFill>
                <a:srgbClr val="3F8DFF"/>
              </a:solidFill>
              <a:latin typeface="+mj-lt"/>
            </a:endParaRP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07CC6CE9-4145-49A2-BD7A-B52CDC914C41}"/>
              </a:ext>
            </a:extLst>
          </p:cNvPr>
          <p:cNvSpPr txBox="1">
            <a:spLocks/>
          </p:cNvSpPr>
          <p:nvPr/>
        </p:nvSpPr>
        <p:spPr>
          <a:xfrm>
            <a:off x="4414082" y="1043981"/>
            <a:ext cx="2160000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Area</a:t>
            </a:r>
          </a:p>
          <a:p>
            <a:pPr marL="0" indent="0" algn="ctr">
              <a:buNone/>
            </a:pPr>
            <a:endParaRPr lang="en-ZA" sz="1800" b="1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05D9849F-36FC-4708-AF53-9B799E1D12A0}"/>
              </a:ext>
            </a:extLst>
          </p:cNvPr>
          <p:cNvSpPr txBox="1">
            <a:spLocks/>
          </p:cNvSpPr>
          <p:nvPr/>
        </p:nvSpPr>
        <p:spPr>
          <a:xfrm>
            <a:off x="4393613" y="1372666"/>
            <a:ext cx="2160000" cy="90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Sq Kilometers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142F19EA-9D3E-484D-8978-95B01B7FBADD}"/>
              </a:ext>
            </a:extLst>
          </p:cNvPr>
          <p:cNvSpPr txBox="1">
            <a:spLocks/>
          </p:cNvSpPr>
          <p:nvPr/>
        </p:nvSpPr>
        <p:spPr>
          <a:xfrm>
            <a:off x="2723837" y="5984433"/>
            <a:ext cx="2160000" cy="90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2019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Share of Total</a:t>
            </a:r>
          </a:p>
        </p:txBody>
      </p:sp>
    </p:spTree>
    <p:extLst>
      <p:ext uri="{BB962C8B-B14F-4D97-AF65-F5344CB8AC3E}">
        <p14:creationId xmlns:p14="http://schemas.microsoft.com/office/powerpoint/2010/main" val="2096226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EBC724-A6F4-42C1-B1A6-B8DBF08F0A69}"/>
              </a:ext>
            </a:extLst>
          </p:cNvPr>
          <p:cNvSpPr/>
          <p:nvPr/>
        </p:nvSpPr>
        <p:spPr>
          <a:xfrm>
            <a:off x="8135997" y="0"/>
            <a:ext cx="4056003" cy="6858000"/>
          </a:xfrm>
          <a:prstGeom prst="rect">
            <a:avLst/>
          </a:prstGeom>
          <a:solidFill>
            <a:srgbClr val="0070C0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2084C5-3BB4-4929-BAA2-A53BDA35B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1A8ECAD-9941-4E92-9D92-438C6BC8B7C0}"/>
              </a:ext>
            </a:extLst>
          </p:cNvPr>
          <p:cNvSpPr txBox="1">
            <a:spLocks/>
          </p:cNvSpPr>
          <p:nvPr/>
        </p:nvSpPr>
        <p:spPr>
          <a:xfrm>
            <a:off x="431800" y="5652494"/>
            <a:ext cx="2160000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Real GDP  </a:t>
            </a:r>
          </a:p>
          <a:p>
            <a:pPr marL="0" indent="0" algn="ctr">
              <a:buNone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  <a:p>
            <a:pPr marL="0" indent="0" algn="ctr">
              <a:buNone/>
            </a:pPr>
            <a:endParaRPr lang="en-ZA" sz="1800" b="1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  <a:p>
            <a:pPr marL="0" indent="0" algn="ctr">
              <a:buNone/>
            </a:pPr>
            <a:endParaRPr lang="en-ZA" sz="1800" b="1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  <a:p>
            <a:pPr marL="0" indent="0" algn="ctr">
              <a:buNone/>
            </a:pPr>
            <a:endParaRPr lang="en-ZA" sz="1800" b="1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050FF2AA-FDA9-4E95-83E9-A0C68311A905}"/>
              </a:ext>
            </a:extLst>
          </p:cNvPr>
          <p:cNvSpPr txBox="1">
            <a:spLocks/>
          </p:cNvSpPr>
          <p:nvPr/>
        </p:nvSpPr>
        <p:spPr>
          <a:xfrm>
            <a:off x="411331" y="5981179"/>
            <a:ext cx="2160000" cy="90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2021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Optimistic Scenario</a:t>
            </a:r>
          </a:p>
        </p:txBody>
      </p:sp>
      <p:cxnSp>
        <p:nvCxnSpPr>
          <p:cNvPr id="22" name="Straight Connector 4" descr="First divider line on slide">
            <a:extLst>
              <a:ext uri="{FF2B5EF4-FFF2-40B4-BE49-F238E27FC236}">
                <a16:creationId xmlns:a16="http://schemas.microsoft.com/office/drawing/2014/main" id="{3167DFF7-A910-4A1E-9CAB-55C0A689E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659047" y="3986831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F9B8C6-3CFF-41A3-B74E-9F0EFFBB6D8A}"/>
              </a:ext>
            </a:extLst>
          </p:cNvPr>
          <p:cNvSpPr txBox="1">
            <a:spLocks/>
          </p:cNvSpPr>
          <p:nvPr/>
        </p:nvSpPr>
        <p:spPr>
          <a:xfrm>
            <a:off x="2591800" y="5635869"/>
            <a:ext cx="2428742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Nominal GDP</a:t>
            </a:r>
          </a:p>
        </p:txBody>
      </p:sp>
      <p:cxnSp>
        <p:nvCxnSpPr>
          <p:cNvPr id="25" name="Straight Connector 7" descr="Second divider line on slide">
            <a:extLst>
              <a:ext uri="{FF2B5EF4-FFF2-40B4-BE49-F238E27FC236}">
                <a16:creationId xmlns:a16="http://schemas.microsoft.com/office/drawing/2014/main" id="{F3E7A89D-3FB2-4FA1-B8C3-EDEA39DA77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953541" y="3986831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FDD51E5-58F2-4E4E-AF02-2D25F417CC90}"/>
              </a:ext>
            </a:extLst>
          </p:cNvPr>
          <p:cNvSpPr txBox="1">
            <a:spLocks/>
          </p:cNvSpPr>
          <p:nvPr/>
        </p:nvSpPr>
        <p:spPr>
          <a:xfrm>
            <a:off x="4937412" y="5635869"/>
            <a:ext cx="2810047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Inflation Nominal GDP</a:t>
            </a:r>
          </a:p>
          <a:p>
            <a:pPr marL="0" indent="0" algn="ctr">
              <a:buNone/>
            </a:pPr>
            <a:endParaRPr lang="en-ZA" sz="1800" b="1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9A8C876-0183-4C9B-9CA8-27CA88B8CB97}"/>
              </a:ext>
            </a:extLst>
          </p:cNvPr>
          <p:cNvSpPr txBox="1">
            <a:spLocks/>
          </p:cNvSpPr>
          <p:nvPr/>
        </p:nvSpPr>
        <p:spPr>
          <a:xfrm>
            <a:off x="5041408" y="5977412"/>
            <a:ext cx="2160588" cy="90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2021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Optimistic Scenario</a:t>
            </a:r>
          </a:p>
        </p:txBody>
      </p:sp>
      <p:cxnSp>
        <p:nvCxnSpPr>
          <p:cNvPr id="28" name="Straight Connector 10" descr="Third divider line on slide">
            <a:extLst>
              <a:ext uri="{FF2B5EF4-FFF2-40B4-BE49-F238E27FC236}">
                <a16:creationId xmlns:a16="http://schemas.microsoft.com/office/drawing/2014/main" id="{D9A28254-3708-4150-84EC-14A669B711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248035" y="3986831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16">
            <a:extLst>
              <a:ext uri="{FF2B5EF4-FFF2-40B4-BE49-F238E27FC236}">
                <a16:creationId xmlns:a16="http://schemas.microsoft.com/office/drawing/2014/main" id="{894DDB2A-4C10-4711-9BF0-37731E08BE1F}"/>
              </a:ext>
            </a:extLst>
          </p:cNvPr>
          <p:cNvSpPr/>
          <p:nvPr/>
        </p:nvSpPr>
        <p:spPr>
          <a:xfrm>
            <a:off x="774441" y="3986831"/>
            <a:ext cx="1511564" cy="14874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17">
            <a:extLst>
              <a:ext uri="{FF2B5EF4-FFF2-40B4-BE49-F238E27FC236}">
                <a16:creationId xmlns:a16="http://schemas.microsoft.com/office/drawing/2014/main" id="{1A686648-403C-4D7A-8A97-1D6641F221CD}"/>
              </a:ext>
            </a:extLst>
          </p:cNvPr>
          <p:cNvSpPr/>
          <p:nvPr/>
        </p:nvSpPr>
        <p:spPr>
          <a:xfrm>
            <a:off x="3068934" y="3992234"/>
            <a:ext cx="1511564" cy="14874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BB55516F-5894-4894-97D2-91D42109EAE3}"/>
              </a:ext>
            </a:extLst>
          </p:cNvPr>
          <p:cNvSpPr txBox="1">
            <a:spLocks/>
          </p:cNvSpPr>
          <p:nvPr/>
        </p:nvSpPr>
        <p:spPr>
          <a:xfrm>
            <a:off x="814585" y="4368437"/>
            <a:ext cx="1365404" cy="10211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ZA" sz="5400" b="1" i="1" dirty="0" smtClean="0">
                <a:solidFill>
                  <a:srgbClr val="3F8DFF"/>
                </a:solidFill>
                <a:latin typeface="+mj-lt"/>
              </a:rPr>
              <a:t>5.2%</a:t>
            </a:r>
            <a:endParaRPr lang="en-US" sz="5400" b="1" i="1" dirty="0">
              <a:solidFill>
                <a:srgbClr val="3F8DFF"/>
              </a:solidFill>
              <a:latin typeface="+mj-lt"/>
            </a:endParaRP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83E3A783-E6A2-49B5-91D5-D0FC33F06777}"/>
              </a:ext>
            </a:extLst>
          </p:cNvPr>
          <p:cNvSpPr txBox="1">
            <a:spLocks/>
          </p:cNvSpPr>
          <p:nvPr/>
        </p:nvSpPr>
        <p:spPr>
          <a:xfrm>
            <a:off x="3158911" y="4368437"/>
            <a:ext cx="1365404" cy="10211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ZA" sz="5400" b="1" i="1" dirty="0" smtClean="0">
                <a:solidFill>
                  <a:srgbClr val="3F8DFF"/>
                </a:solidFill>
                <a:latin typeface="+mj-lt"/>
              </a:rPr>
              <a:t>5.6%</a:t>
            </a:r>
            <a:endParaRPr lang="en-US" sz="5400" b="1" i="1" dirty="0">
              <a:solidFill>
                <a:srgbClr val="3F8DFF"/>
              </a:solidFill>
              <a:latin typeface="+mj-lt"/>
            </a:endParaRPr>
          </a:p>
        </p:txBody>
      </p:sp>
      <p:sp>
        <p:nvSpPr>
          <p:cNvPr id="33" name="Oval 20">
            <a:extLst>
              <a:ext uri="{FF2B5EF4-FFF2-40B4-BE49-F238E27FC236}">
                <a16:creationId xmlns:a16="http://schemas.microsoft.com/office/drawing/2014/main" id="{CFE0DCC1-CD9E-4DB5-9ED2-15E22C554F83}"/>
              </a:ext>
            </a:extLst>
          </p:cNvPr>
          <p:cNvSpPr/>
          <p:nvPr/>
        </p:nvSpPr>
        <p:spPr>
          <a:xfrm>
            <a:off x="5385523" y="3986830"/>
            <a:ext cx="1511564" cy="14874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282D4575-4FC9-4D38-9FC2-0277016B85F2}"/>
              </a:ext>
            </a:extLst>
          </p:cNvPr>
          <p:cNvSpPr txBox="1">
            <a:spLocks/>
          </p:cNvSpPr>
          <p:nvPr/>
        </p:nvSpPr>
        <p:spPr>
          <a:xfrm>
            <a:off x="5455532" y="4368437"/>
            <a:ext cx="1365404" cy="10211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ZA" sz="5400" b="1" i="1" dirty="0" smtClean="0">
                <a:solidFill>
                  <a:srgbClr val="3F8DFF"/>
                </a:solidFill>
                <a:latin typeface="+mj-lt"/>
              </a:rPr>
              <a:t>0.6%</a:t>
            </a:r>
            <a:endParaRPr lang="en-US" sz="5400" b="1" i="1" dirty="0">
              <a:solidFill>
                <a:srgbClr val="3F8DFF"/>
              </a:solidFill>
              <a:latin typeface="+mj-lt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E472F42-88E5-4579-9303-E4035FC3049D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Aruba Economy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142F19EA-9D3E-484D-8978-95B01B7FBADD}"/>
              </a:ext>
            </a:extLst>
          </p:cNvPr>
          <p:cNvSpPr txBox="1">
            <a:spLocks/>
          </p:cNvSpPr>
          <p:nvPr/>
        </p:nvSpPr>
        <p:spPr>
          <a:xfrm>
            <a:off x="2723837" y="5984433"/>
            <a:ext cx="2160000" cy="90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2021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Optimistic Scenario</a:t>
            </a:r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441754"/>
              </p:ext>
            </p:extLst>
          </p:nvPr>
        </p:nvGraphicFramePr>
        <p:xfrm>
          <a:off x="1463040" y="900552"/>
          <a:ext cx="4807528" cy="2924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75495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Aruba Economy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 txBox="1">
            <a:spLocks/>
          </p:cNvSpPr>
          <p:nvPr/>
        </p:nvSpPr>
        <p:spPr>
          <a:xfrm>
            <a:off x="431800" y="3926334"/>
            <a:ext cx="2160000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SMEs</a:t>
            </a:r>
          </a:p>
          <a:p>
            <a:pPr marL="0" indent="0" algn="ctr">
              <a:buNone/>
            </a:pPr>
            <a:endParaRPr lang="en-ZA" sz="1800" b="1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6B0E616-411B-4401-BC87-821D72B9D614}"/>
              </a:ext>
            </a:extLst>
          </p:cNvPr>
          <p:cNvSpPr txBox="1">
            <a:spLocks/>
          </p:cNvSpPr>
          <p:nvPr/>
        </p:nvSpPr>
        <p:spPr>
          <a:xfrm>
            <a:off x="411331" y="4255019"/>
            <a:ext cx="2160000" cy="90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52% of employment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52% of the total amount of wages and salaries</a:t>
            </a:r>
          </a:p>
        </p:txBody>
      </p:sp>
      <p:cxnSp>
        <p:nvCxnSpPr>
          <p:cNvPr id="5" name="Straight Connector 4" descr="First divider line on slide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 txBox="1">
            <a:spLocks/>
          </p:cNvSpPr>
          <p:nvPr/>
        </p:nvSpPr>
        <p:spPr>
          <a:xfrm>
            <a:off x="2726076" y="3926335"/>
            <a:ext cx="2160587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Tourism Industry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9CEA89E-0B03-4727-AB47-73EA4E2DF948}"/>
              </a:ext>
            </a:extLst>
          </p:cNvPr>
          <p:cNvSpPr txBox="1">
            <a:spLocks/>
          </p:cNvSpPr>
          <p:nvPr/>
        </p:nvSpPr>
        <p:spPr>
          <a:xfrm>
            <a:off x="2803446" y="4245628"/>
            <a:ext cx="2160588" cy="5595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Total receipts as percentage of GDP</a:t>
            </a:r>
          </a:p>
        </p:txBody>
      </p:sp>
      <p:cxnSp>
        <p:nvCxnSpPr>
          <p:cNvPr id="8" name="Straight Connector 7" descr="Second divider line on slide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 txBox="1">
            <a:spLocks/>
          </p:cNvSpPr>
          <p:nvPr/>
        </p:nvSpPr>
        <p:spPr>
          <a:xfrm>
            <a:off x="5020542" y="3926335"/>
            <a:ext cx="2169611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Tourism Receipts 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4F969E5-6F82-4658-A735-72D16DDDD1D8}"/>
              </a:ext>
            </a:extLst>
          </p:cNvPr>
          <p:cNvSpPr txBox="1">
            <a:spLocks/>
          </p:cNvSpPr>
          <p:nvPr/>
        </p:nvSpPr>
        <p:spPr>
          <a:xfrm>
            <a:off x="5041408" y="4267878"/>
            <a:ext cx="2160588" cy="90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Average annual growth rate of (2014-2017)</a:t>
            </a:r>
          </a:p>
        </p:txBody>
      </p:sp>
      <p:cxnSp>
        <p:nvCxnSpPr>
          <p:cNvPr id="11" name="Straight Connector 10" descr="Third divider line on slide">
            <a:extLst>
              <a:ext uri="{FF2B5EF4-FFF2-40B4-BE49-F238E27FC236}">
                <a16:creationId xmlns:a16="http://schemas.microsoft.com/office/drawing/2014/main" id="{29488879-6129-4D02-B173-36635DF61B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248035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CD29343-5246-427C-BFCC-F61B25177CF4}"/>
              </a:ext>
            </a:extLst>
          </p:cNvPr>
          <p:cNvSpPr txBox="1">
            <a:spLocks/>
          </p:cNvSpPr>
          <p:nvPr/>
        </p:nvSpPr>
        <p:spPr>
          <a:xfrm>
            <a:off x="7315013" y="3926335"/>
            <a:ext cx="2160587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sz="1800" b="1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Export</a:t>
            </a:r>
            <a:endParaRPr lang="en-ZA" sz="1800" b="1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163F1F1-E70E-4823-905B-45B18FCD35FA}"/>
              </a:ext>
            </a:extLst>
          </p:cNvPr>
          <p:cNvSpPr txBox="1">
            <a:spLocks/>
          </p:cNvSpPr>
          <p:nvPr/>
        </p:nvSpPr>
        <p:spPr>
          <a:xfrm>
            <a:off x="7335877" y="4276888"/>
            <a:ext cx="2160588" cy="90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Businesses exporting products (excl. Freezone)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4" name="Straight Connector 13" descr="Fourth divider line on slide">
            <a:extLst>
              <a:ext uri="{FF2B5EF4-FFF2-40B4-BE49-F238E27FC236}">
                <a16:creationId xmlns:a16="http://schemas.microsoft.com/office/drawing/2014/main" id="{9926A3E2-2234-409D-9838-30428E6377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9542529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248F5E2-762B-44E2-83B5-C078E3551BEA}"/>
              </a:ext>
            </a:extLst>
          </p:cNvPr>
          <p:cNvSpPr txBox="1">
            <a:spLocks/>
          </p:cNvSpPr>
          <p:nvPr/>
        </p:nvSpPr>
        <p:spPr>
          <a:xfrm>
            <a:off x="9609481" y="3926335"/>
            <a:ext cx="2160588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sz="1800" b="1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Unemployment</a:t>
            </a:r>
            <a:endParaRPr lang="en-ZA" sz="1800" b="1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938F1A8-AEA6-473B-9AF3-DA6DF3A50827}"/>
              </a:ext>
            </a:extLst>
          </p:cNvPr>
          <p:cNvSpPr txBox="1">
            <a:spLocks/>
          </p:cNvSpPr>
          <p:nvPr/>
        </p:nvSpPr>
        <p:spPr>
          <a:xfrm>
            <a:off x="9609481" y="4257092"/>
            <a:ext cx="2160588" cy="90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Unemployment rate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2020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74441" y="2052013"/>
            <a:ext cx="1511564" cy="14874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068934" y="2057416"/>
            <a:ext cx="1511564" cy="14874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920601" y="2433619"/>
            <a:ext cx="1365404" cy="10211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ZA" sz="5400" b="1" i="1" dirty="0">
                <a:solidFill>
                  <a:srgbClr val="3F8DFF"/>
                </a:solidFill>
                <a:latin typeface="+mj-lt"/>
              </a:rPr>
              <a:t>97%</a:t>
            </a:r>
            <a:endParaRPr lang="en-US" sz="5400" b="1" i="1" dirty="0">
              <a:solidFill>
                <a:srgbClr val="3F8DFF"/>
              </a:solidFill>
              <a:latin typeface="+mj-lt"/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3233728" y="2433619"/>
            <a:ext cx="1365404" cy="10211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ZA" sz="5400" b="1" i="1" dirty="0">
                <a:solidFill>
                  <a:srgbClr val="3F8DFF"/>
                </a:solidFill>
                <a:latin typeface="+mj-lt"/>
              </a:rPr>
              <a:t>63%</a:t>
            </a:r>
            <a:endParaRPr lang="en-US" sz="5400" b="1" i="1" dirty="0">
              <a:solidFill>
                <a:srgbClr val="3F8DFF"/>
              </a:solidFill>
              <a:latin typeface="+mj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85523" y="2052012"/>
            <a:ext cx="1511564" cy="14874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5667564" y="2433619"/>
            <a:ext cx="1365404" cy="10211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ZA" sz="5400" b="1" i="1" dirty="0">
                <a:solidFill>
                  <a:srgbClr val="3F8DFF"/>
                </a:solidFill>
                <a:latin typeface="+mj-lt"/>
              </a:rPr>
              <a:t>4%</a:t>
            </a:r>
            <a:endParaRPr lang="en-US" sz="5400" b="1" i="1" dirty="0">
              <a:solidFill>
                <a:srgbClr val="3F8DFF"/>
              </a:solidFill>
              <a:latin typeface="+mj-l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660389" y="2052011"/>
            <a:ext cx="1511564" cy="14874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941197" y="2052011"/>
            <a:ext cx="1511564" cy="14874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10014277" y="2433619"/>
            <a:ext cx="1365404" cy="10211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ZA" sz="5400" b="1" i="1" dirty="0" smtClean="0">
                <a:solidFill>
                  <a:srgbClr val="3F8DFF"/>
                </a:solidFill>
                <a:latin typeface="+mj-lt"/>
              </a:rPr>
              <a:t>7,5%</a:t>
            </a:r>
            <a:endParaRPr lang="en-US" sz="5400" b="1" i="1" dirty="0">
              <a:solidFill>
                <a:srgbClr val="3F8DFF"/>
              </a:solidFill>
              <a:latin typeface="+mj-lt"/>
            </a:endParaRP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7962057" y="2433619"/>
            <a:ext cx="1365404" cy="10211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ZA" sz="5400" b="1" i="1" dirty="0">
                <a:solidFill>
                  <a:srgbClr val="3F8DFF"/>
                </a:solidFill>
                <a:latin typeface="+mj-lt"/>
              </a:rPr>
              <a:t>5%</a:t>
            </a:r>
            <a:endParaRPr lang="en-US" sz="5400" b="1" i="1" dirty="0">
              <a:solidFill>
                <a:srgbClr val="3F8D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567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" b="14810"/>
          <a:stretch/>
        </p:blipFill>
        <p:spPr>
          <a:xfrm>
            <a:off x="-1" y="-18661"/>
            <a:ext cx="12188887" cy="6876661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FDDB6878-0774-4E3C-A2D2-FD1395AD6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791" y="1768422"/>
            <a:ext cx="6840000" cy="3611961"/>
          </a:xfrm>
          <a:solidFill>
            <a:srgbClr val="0070C0">
              <a:alpha val="80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ZA" dirty="0"/>
              <a:t> </a:t>
            </a:r>
            <a:br>
              <a:rPr lang="en-ZA" dirty="0"/>
            </a:br>
            <a:endParaRPr lang="en-ZA" sz="3200" spc="-15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C5209AB-4874-42D7-9D2C-B9B2F9E5BD03}"/>
              </a:ext>
            </a:extLst>
          </p:cNvPr>
          <p:cNvSpPr txBox="1"/>
          <p:nvPr/>
        </p:nvSpPr>
        <p:spPr>
          <a:xfrm>
            <a:off x="342900" y="2555805"/>
            <a:ext cx="57531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Trade Statistics</a:t>
            </a:r>
          </a:p>
          <a:p>
            <a:endParaRPr lang="en-US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E56476F-D8D0-4DB9-8AE2-F7F6A8F760AC}"/>
              </a:ext>
            </a:extLst>
          </p:cNvPr>
          <p:cNvSpPr txBox="1"/>
          <p:nvPr/>
        </p:nvSpPr>
        <p:spPr>
          <a:xfrm>
            <a:off x="382656" y="3165314"/>
            <a:ext cx="6102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Importing and Exporting to Aruba</a:t>
            </a:r>
          </a:p>
        </p:txBody>
      </p:sp>
    </p:spTree>
    <p:extLst>
      <p:ext uri="{BB962C8B-B14F-4D97-AF65-F5344CB8AC3E}">
        <p14:creationId xmlns:p14="http://schemas.microsoft.com/office/powerpoint/2010/main" val="27379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EBC724-A6F4-42C1-B1A6-B8DBF08F0A69}"/>
              </a:ext>
            </a:extLst>
          </p:cNvPr>
          <p:cNvSpPr/>
          <p:nvPr/>
        </p:nvSpPr>
        <p:spPr>
          <a:xfrm>
            <a:off x="8135997" y="0"/>
            <a:ext cx="4056003" cy="6858000"/>
          </a:xfrm>
          <a:prstGeom prst="rect">
            <a:avLst/>
          </a:prstGeom>
          <a:solidFill>
            <a:srgbClr val="0070C0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2084C5-3BB4-4929-BAA2-A53BDA35B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1" y="5807511"/>
            <a:ext cx="1719262" cy="881122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1E472F42-88E5-4579-9303-E4035FC3049D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Total Imports</a:t>
            </a:r>
            <a:endParaRPr lang="en-ZA" sz="3200" dirty="0">
              <a:solidFill>
                <a:schemeClr val="tx1">
                  <a:lumMod val="75000"/>
                  <a:lumOff val="2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C477C592-717D-4AD9-B9DE-A6A3878A6371}"/>
              </a:ext>
            </a:extLst>
          </p:cNvPr>
          <p:cNvSpPr txBox="1"/>
          <p:nvPr/>
        </p:nvSpPr>
        <p:spPr>
          <a:xfrm>
            <a:off x="524764" y="933998"/>
            <a:ext cx="3692131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From 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CARIFORUM States to Aruba 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329682" y="6419578"/>
            <a:ext cx="4811485" cy="2251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Source: CBS Trade Statistics </a:t>
            </a:r>
            <a:r>
              <a:rPr lang="en-US" i="1" dirty="0" smtClean="0"/>
              <a:t>2019- Aug 2020</a:t>
            </a:r>
            <a:endParaRPr lang="en-US" i="1" dirty="0"/>
          </a:p>
          <a:p>
            <a:endParaRPr lang="en-US" i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0341626"/>
              </p:ext>
            </p:extLst>
          </p:nvPr>
        </p:nvGraphicFramePr>
        <p:xfrm>
          <a:off x="253330" y="1539551"/>
          <a:ext cx="7739800" cy="470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ijdelijke aanduiding voor inhoud 7">
            <a:extLst>
              <a:ext uri="{FF2B5EF4-FFF2-40B4-BE49-F238E27FC236}">
                <a16:creationId xmlns:a16="http://schemas.microsoft.com/office/drawing/2014/main" id="{FDEE8F62-5698-4742-901B-681F07FB53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6404984"/>
              </p:ext>
            </p:extLst>
          </p:nvPr>
        </p:nvGraphicFramePr>
        <p:xfrm>
          <a:off x="171451" y="1282020"/>
          <a:ext cx="11855707" cy="5197021"/>
        </p:xfrm>
        <a:graphic>
          <a:graphicData uri="http://schemas.openxmlformats.org/drawingml/2006/table">
            <a:tbl>
              <a:tblPr firstRow="1" firstCol="1" bandRow="1" bandCol="1">
                <a:tableStyleId>{5A111915-BE36-4E01-A7E5-04B1672EAD32}</a:tableStyleId>
              </a:tblPr>
              <a:tblGrid>
                <a:gridCol w="2954333">
                  <a:extLst>
                    <a:ext uri="{9D8B030D-6E8A-4147-A177-3AD203B41FA5}">
                      <a16:colId xmlns:a16="http://schemas.microsoft.com/office/drawing/2014/main" val="1017974188"/>
                    </a:ext>
                  </a:extLst>
                </a:gridCol>
                <a:gridCol w="613888">
                  <a:extLst>
                    <a:ext uri="{9D8B030D-6E8A-4147-A177-3AD203B41FA5}">
                      <a16:colId xmlns:a16="http://schemas.microsoft.com/office/drawing/2014/main" val="1725858608"/>
                    </a:ext>
                  </a:extLst>
                </a:gridCol>
                <a:gridCol w="613888">
                  <a:extLst>
                    <a:ext uri="{9D8B030D-6E8A-4147-A177-3AD203B41FA5}">
                      <a16:colId xmlns:a16="http://schemas.microsoft.com/office/drawing/2014/main" val="4205145978"/>
                    </a:ext>
                  </a:extLst>
                </a:gridCol>
                <a:gridCol w="613888">
                  <a:extLst>
                    <a:ext uri="{9D8B030D-6E8A-4147-A177-3AD203B41FA5}">
                      <a16:colId xmlns:a16="http://schemas.microsoft.com/office/drawing/2014/main" val="1620572237"/>
                    </a:ext>
                  </a:extLst>
                </a:gridCol>
                <a:gridCol w="613888">
                  <a:extLst>
                    <a:ext uri="{9D8B030D-6E8A-4147-A177-3AD203B41FA5}">
                      <a16:colId xmlns:a16="http://schemas.microsoft.com/office/drawing/2014/main" val="1422695542"/>
                    </a:ext>
                  </a:extLst>
                </a:gridCol>
                <a:gridCol w="613888">
                  <a:extLst>
                    <a:ext uri="{9D8B030D-6E8A-4147-A177-3AD203B41FA5}">
                      <a16:colId xmlns:a16="http://schemas.microsoft.com/office/drawing/2014/main" val="18370717"/>
                    </a:ext>
                  </a:extLst>
                </a:gridCol>
                <a:gridCol w="792938">
                  <a:extLst>
                    <a:ext uri="{9D8B030D-6E8A-4147-A177-3AD203B41FA5}">
                      <a16:colId xmlns:a16="http://schemas.microsoft.com/office/drawing/2014/main" val="2834622440"/>
                    </a:ext>
                  </a:extLst>
                </a:gridCol>
                <a:gridCol w="613888">
                  <a:extLst>
                    <a:ext uri="{9D8B030D-6E8A-4147-A177-3AD203B41FA5}">
                      <a16:colId xmlns:a16="http://schemas.microsoft.com/office/drawing/2014/main" val="1562063036"/>
                    </a:ext>
                  </a:extLst>
                </a:gridCol>
                <a:gridCol w="613888">
                  <a:extLst>
                    <a:ext uri="{9D8B030D-6E8A-4147-A177-3AD203B41FA5}">
                      <a16:colId xmlns:a16="http://schemas.microsoft.com/office/drawing/2014/main" val="3192536443"/>
                    </a:ext>
                  </a:extLst>
                </a:gridCol>
                <a:gridCol w="613888">
                  <a:extLst>
                    <a:ext uri="{9D8B030D-6E8A-4147-A177-3AD203B41FA5}">
                      <a16:colId xmlns:a16="http://schemas.microsoft.com/office/drawing/2014/main" val="1474833420"/>
                    </a:ext>
                  </a:extLst>
                </a:gridCol>
                <a:gridCol w="613888">
                  <a:extLst>
                    <a:ext uri="{9D8B030D-6E8A-4147-A177-3AD203B41FA5}">
                      <a16:colId xmlns:a16="http://schemas.microsoft.com/office/drawing/2014/main" val="1917845538"/>
                    </a:ext>
                  </a:extLst>
                </a:gridCol>
                <a:gridCol w="613888">
                  <a:extLst>
                    <a:ext uri="{9D8B030D-6E8A-4147-A177-3AD203B41FA5}">
                      <a16:colId xmlns:a16="http://schemas.microsoft.com/office/drawing/2014/main" val="4287828052"/>
                    </a:ext>
                  </a:extLst>
                </a:gridCol>
                <a:gridCol w="741780">
                  <a:extLst>
                    <a:ext uri="{9D8B030D-6E8A-4147-A177-3AD203B41FA5}">
                      <a16:colId xmlns:a16="http://schemas.microsoft.com/office/drawing/2014/main" val="3438584196"/>
                    </a:ext>
                  </a:extLst>
                </a:gridCol>
                <a:gridCol w="613888">
                  <a:extLst>
                    <a:ext uri="{9D8B030D-6E8A-4147-A177-3AD203B41FA5}">
                      <a16:colId xmlns:a16="http://schemas.microsoft.com/office/drawing/2014/main" val="1261209927"/>
                    </a:ext>
                  </a:extLst>
                </a:gridCol>
                <a:gridCol w="613888">
                  <a:extLst>
                    <a:ext uri="{9D8B030D-6E8A-4147-A177-3AD203B41FA5}">
                      <a16:colId xmlns:a16="http://schemas.microsoft.com/office/drawing/2014/main" val="406901163"/>
                    </a:ext>
                  </a:extLst>
                </a:gridCol>
              </a:tblGrid>
              <a:tr h="59731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Product </a:t>
                      </a:r>
                      <a:r>
                        <a:rPr lang="en-US" sz="1050" u="none" strike="noStrike" dirty="0" smtClean="0">
                          <a:effectLst/>
                        </a:rPr>
                        <a:t>Description (Sum in </a:t>
                      </a:r>
                      <a:r>
                        <a:rPr lang="en-US" sz="1050" u="none" strike="noStrike" dirty="0" err="1" smtClean="0">
                          <a:effectLst/>
                        </a:rPr>
                        <a:t>Afls</a:t>
                      </a:r>
                      <a:r>
                        <a:rPr lang="en-US" sz="1050" u="none" strike="noStrike" dirty="0" smtClean="0">
                          <a:effectLst/>
                        </a:rPr>
                        <a:t>. Millions) 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Antigua and Barbuda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Bahamas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Barbados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Belize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Dominica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Dominican Republic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Grenada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Guyana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Haiti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Jamaica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Saint Lucia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St. </a:t>
                      </a:r>
                      <a:r>
                        <a:rPr lang="en-US" sz="1050" u="none" strike="noStrike" dirty="0" err="1">
                          <a:effectLst/>
                        </a:rPr>
                        <a:t>Vicent</a:t>
                      </a:r>
                      <a:r>
                        <a:rPr lang="en-US" sz="1050" u="none" strike="noStrike" dirty="0">
                          <a:effectLst/>
                        </a:rPr>
                        <a:t> &amp; the Grenadines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Suriname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Trinidad &amp; Tobago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2569384768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Live animals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           0.1545 </a:t>
                      </a:r>
                      <a:endParaRPr lang="en-US" sz="105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883529373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Meat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     0.0922 </a:t>
                      </a:r>
                      <a:endParaRPr lang="en-US" sz="105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0.0066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0.0025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2904528494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Fish and seafood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0.1535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1.4537 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0.4806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0.0676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2473022478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Dairy products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0.4312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0.0203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2.2924 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521850707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Edible vegetables and certain root and tubers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0.2727 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0.0005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0.0106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0.1762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3438839664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Edible fruits and nuts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0.2035 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0.0684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0.0938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837948545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Coffee, tea, mate and spices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0.0089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0.9457 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0.0012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0.0076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0.6373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3835184753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Cereals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0.0623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0.0014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0.8465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2.0788 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2682452982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Products of the milling industry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0.0014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0.2183 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0.1765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0.0212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0.0016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51250492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Animal or vegetable fats and oils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0.0378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0.0040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0.0726 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2976735561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Meat and seafood preparations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0.0026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0.1596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0.0015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0.1326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2245424486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Sugar and sugar confectionery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0.0002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0.0097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0.0234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0.7538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0.1122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0.0047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0.0804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2922776490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Cocoa and cocoa preparations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0.0752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0.5842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1634292482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Pastrycooks' products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0.0038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0.5909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0.0001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0.0165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0.0199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1.4007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2086328979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Preparation of vegetables, fruit and nuts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0.0065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0.2414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0.0230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0.0321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0.1772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711232905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Miscellaneous edible preparations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0.0064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0.6583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0.00005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0.0260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0.0686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2.0958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684533565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Beverages, spirits and vinegar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0.0043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0.0103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2.5326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0.0009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0.1486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0.0231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0.7041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2336420347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Prepared animal fodder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0.0278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0.0372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1.4841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0.0338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1184109015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Tobacco and manufactured tobacco substitutes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6.2259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0.3810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0.1494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3486427117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Salt, sand, stone and cement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5.8315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2.4153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0.0006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3.2498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2042505306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Petrochemical products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0.0267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0.5670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0.0736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2.7962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2207181303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Inorganic chemical products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0.0015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0.0007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0.1430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255795454"/>
                  </a:ext>
                </a:extLst>
              </a:tr>
              <a:tr h="5273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Organic chemicals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0.0759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0.0017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2989175980"/>
                  </a:ext>
                </a:extLst>
              </a:tr>
              <a:tr h="19268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Pharmaceutical products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0.8388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      0.1870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0.0002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0.0004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     0.0003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     0.0211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28" marR="8028" marT="8028" marB="0" anchor="b"/>
                </a:tc>
                <a:extLst>
                  <a:ext uri="{0D108BD9-81ED-4DB2-BD59-A6C34878D82A}">
                    <a16:rowId xmlns:a16="http://schemas.microsoft.com/office/drawing/2014/main" val="1843930072"/>
                  </a:ext>
                </a:extLst>
              </a:tr>
            </a:tbl>
          </a:graphicData>
        </a:graphic>
      </p:graphicFrame>
      <p:sp>
        <p:nvSpPr>
          <p:cNvPr id="11" name="Title 6">
            <a:extLst>
              <a:ext uri="{FF2B5EF4-FFF2-40B4-BE49-F238E27FC236}">
                <a16:creationId xmlns:a16="http://schemas.microsoft.com/office/drawing/2014/main" id="{6DAB8925-43B9-4931-A710-B97759B3D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>
            <a:noAutofit/>
          </a:bodyPr>
          <a:lstStyle/>
          <a:p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Products Imported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B58AC094-D27A-4F47-848F-C30FBABCE879}"/>
              </a:ext>
            </a:extLst>
          </p:cNvPr>
          <p:cNvSpPr txBox="1"/>
          <p:nvPr/>
        </p:nvSpPr>
        <p:spPr>
          <a:xfrm>
            <a:off x="517967" y="933998"/>
            <a:ext cx="3692131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From CARIFORUM States to Aruba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71451" y="6479041"/>
            <a:ext cx="4811485" cy="2251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Source: CBS Trade Statistics </a:t>
            </a:r>
            <a:r>
              <a:rPr lang="en-US" i="1" dirty="0" smtClean="0"/>
              <a:t>2019- Aug 2020</a:t>
            </a:r>
            <a:endParaRPr lang="en-US" i="1" dirty="0"/>
          </a:p>
          <a:p>
            <a:endParaRPr lang="en-US" i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001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6DAB8925-43B9-4931-A710-B97759B3D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>
            <a:noAutofit/>
          </a:bodyPr>
          <a:lstStyle/>
          <a:p>
            <a:r>
              <a:rPr lang="en-Z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Products Imported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B58AC094-D27A-4F47-848F-C30FBABCE879}"/>
              </a:ext>
            </a:extLst>
          </p:cNvPr>
          <p:cNvSpPr txBox="1"/>
          <p:nvPr/>
        </p:nvSpPr>
        <p:spPr>
          <a:xfrm>
            <a:off x="517967" y="933998"/>
            <a:ext cx="3692131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From CARIFORUM States to Aruba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A7DA3FE9-76CB-4118-B262-07F848375C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2384459"/>
              </p:ext>
            </p:extLst>
          </p:nvPr>
        </p:nvGraphicFramePr>
        <p:xfrm>
          <a:off x="144405" y="1296956"/>
          <a:ext cx="11915190" cy="5184924"/>
        </p:xfrm>
        <a:graphic>
          <a:graphicData uri="http://schemas.openxmlformats.org/drawingml/2006/table">
            <a:tbl>
              <a:tblPr firstRow="1" firstCol="1" bandRow="1" bandCol="1">
                <a:tableStyleId>{5A111915-BE36-4E01-A7E5-04B1672EAD32}</a:tableStyleId>
              </a:tblPr>
              <a:tblGrid>
                <a:gridCol w="2969155">
                  <a:extLst>
                    <a:ext uri="{9D8B030D-6E8A-4147-A177-3AD203B41FA5}">
                      <a16:colId xmlns:a16="http://schemas.microsoft.com/office/drawing/2014/main" val="3685848281"/>
                    </a:ext>
                  </a:extLst>
                </a:gridCol>
                <a:gridCol w="616968">
                  <a:extLst>
                    <a:ext uri="{9D8B030D-6E8A-4147-A177-3AD203B41FA5}">
                      <a16:colId xmlns:a16="http://schemas.microsoft.com/office/drawing/2014/main" val="3099753410"/>
                    </a:ext>
                  </a:extLst>
                </a:gridCol>
                <a:gridCol w="616968">
                  <a:extLst>
                    <a:ext uri="{9D8B030D-6E8A-4147-A177-3AD203B41FA5}">
                      <a16:colId xmlns:a16="http://schemas.microsoft.com/office/drawing/2014/main" val="328539229"/>
                    </a:ext>
                  </a:extLst>
                </a:gridCol>
                <a:gridCol w="616968">
                  <a:extLst>
                    <a:ext uri="{9D8B030D-6E8A-4147-A177-3AD203B41FA5}">
                      <a16:colId xmlns:a16="http://schemas.microsoft.com/office/drawing/2014/main" val="2792990442"/>
                    </a:ext>
                  </a:extLst>
                </a:gridCol>
                <a:gridCol w="616968">
                  <a:extLst>
                    <a:ext uri="{9D8B030D-6E8A-4147-A177-3AD203B41FA5}">
                      <a16:colId xmlns:a16="http://schemas.microsoft.com/office/drawing/2014/main" val="720858588"/>
                    </a:ext>
                  </a:extLst>
                </a:gridCol>
                <a:gridCol w="616968">
                  <a:extLst>
                    <a:ext uri="{9D8B030D-6E8A-4147-A177-3AD203B41FA5}">
                      <a16:colId xmlns:a16="http://schemas.microsoft.com/office/drawing/2014/main" val="877360212"/>
                    </a:ext>
                  </a:extLst>
                </a:gridCol>
                <a:gridCol w="796917">
                  <a:extLst>
                    <a:ext uri="{9D8B030D-6E8A-4147-A177-3AD203B41FA5}">
                      <a16:colId xmlns:a16="http://schemas.microsoft.com/office/drawing/2014/main" val="1035361116"/>
                    </a:ext>
                  </a:extLst>
                </a:gridCol>
                <a:gridCol w="616968">
                  <a:extLst>
                    <a:ext uri="{9D8B030D-6E8A-4147-A177-3AD203B41FA5}">
                      <a16:colId xmlns:a16="http://schemas.microsoft.com/office/drawing/2014/main" val="1990463305"/>
                    </a:ext>
                  </a:extLst>
                </a:gridCol>
                <a:gridCol w="616968">
                  <a:extLst>
                    <a:ext uri="{9D8B030D-6E8A-4147-A177-3AD203B41FA5}">
                      <a16:colId xmlns:a16="http://schemas.microsoft.com/office/drawing/2014/main" val="694879686"/>
                    </a:ext>
                  </a:extLst>
                </a:gridCol>
                <a:gridCol w="616968">
                  <a:extLst>
                    <a:ext uri="{9D8B030D-6E8A-4147-A177-3AD203B41FA5}">
                      <a16:colId xmlns:a16="http://schemas.microsoft.com/office/drawing/2014/main" val="2401720423"/>
                    </a:ext>
                  </a:extLst>
                </a:gridCol>
                <a:gridCol w="616968">
                  <a:extLst>
                    <a:ext uri="{9D8B030D-6E8A-4147-A177-3AD203B41FA5}">
                      <a16:colId xmlns:a16="http://schemas.microsoft.com/office/drawing/2014/main" val="3693146288"/>
                    </a:ext>
                  </a:extLst>
                </a:gridCol>
                <a:gridCol w="616968">
                  <a:extLst>
                    <a:ext uri="{9D8B030D-6E8A-4147-A177-3AD203B41FA5}">
                      <a16:colId xmlns:a16="http://schemas.microsoft.com/office/drawing/2014/main" val="2021054866"/>
                    </a:ext>
                  </a:extLst>
                </a:gridCol>
                <a:gridCol w="745502">
                  <a:extLst>
                    <a:ext uri="{9D8B030D-6E8A-4147-A177-3AD203B41FA5}">
                      <a16:colId xmlns:a16="http://schemas.microsoft.com/office/drawing/2014/main" val="2401554995"/>
                    </a:ext>
                  </a:extLst>
                </a:gridCol>
                <a:gridCol w="616968">
                  <a:extLst>
                    <a:ext uri="{9D8B030D-6E8A-4147-A177-3AD203B41FA5}">
                      <a16:colId xmlns:a16="http://schemas.microsoft.com/office/drawing/2014/main" val="156945903"/>
                    </a:ext>
                  </a:extLst>
                </a:gridCol>
                <a:gridCol w="616968">
                  <a:extLst>
                    <a:ext uri="{9D8B030D-6E8A-4147-A177-3AD203B41FA5}">
                      <a16:colId xmlns:a16="http://schemas.microsoft.com/office/drawing/2014/main" val="1583793800"/>
                    </a:ext>
                  </a:extLst>
                </a:gridCol>
              </a:tblGrid>
              <a:tr h="534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Product 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Description (Sum in </a:t>
                      </a:r>
                      <a:r>
                        <a:rPr lang="en-US" sz="1050" u="none" strike="noStrike" dirty="0" err="1" smtClean="0">
                          <a:effectLst/>
                          <a:latin typeface="+mn-lt"/>
                        </a:rPr>
                        <a:t>Afls</a:t>
                      </a:r>
                      <a:r>
                        <a:rPr lang="en-US" sz="1050" u="none" strike="noStrike" dirty="0" smtClean="0">
                          <a:effectLst/>
                          <a:latin typeface="+mn-lt"/>
                        </a:rPr>
                        <a:t>. Millions) </a:t>
                      </a:r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Antigua and Barbuda</a:t>
                      </a:r>
                      <a:endParaRPr lang="en-US" sz="105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Bahamas</a:t>
                      </a:r>
                      <a:endParaRPr lang="en-US" sz="105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Barbados</a:t>
                      </a:r>
                      <a:endParaRPr lang="en-US" sz="105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Belize</a:t>
                      </a:r>
                      <a:endParaRPr lang="en-US" sz="105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Dominica</a:t>
                      </a:r>
                      <a:endParaRPr lang="en-US" sz="105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Dominican Republic</a:t>
                      </a:r>
                      <a:endParaRPr lang="en-US" sz="105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Grenada</a:t>
                      </a:r>
                      <a:endParaRPr lang="en-US" sz="105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Guyana</a:t>
                      </a:r>
                      <a:endParaRPr lang="en-US" sz="105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Haiti</a:t>
                      </a:r>
                      <a:endParaRPr lang="en-US" sz="105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Jamaica</a:t>
                      </a:r>
                      <a:endParaRPr lang="en-US" sz="105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Saint Lucia</a:t>
                      </a:r>
                      <a:endParaRPr lang="en-US" sz="105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St. Vicent &amp; the Grenadines</a:t>
                      </a:r>
                      <a:endParaRPr lang="en-US" sz="105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Suriname</a:t>
                      </a:r>
                      <a:endParaRPr lang="en-US" sz="105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Trinidad &amp; Tobago</a:t>
                      </a:r>
                      <a:endParaRPr lang="en-US" sz="105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4262165579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Paints, varnishes and inks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0.1786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040475168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Perfumery and cosmetic preparations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0.0001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0.0851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0.0312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0.0012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0.5527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0.0023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0.0017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0.0041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0.3438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913823511"/>
                  </a:ext>
                </a:extLst>
              </a:tr>
              <a:tr h="3189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Soap, waxes, modelling pastes, and preparations with basis of plaster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0.0059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0.9170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0.0408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0.1430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213444877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Miscellaneous chemical products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0.3935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0.9875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0.0017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0.0783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515760195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Plastics and articles thereof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      2.4992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0.0159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0.0003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0.2370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0.2678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064940960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Rubber and articles thereof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      0.3769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0.0117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4277932177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Wood and articles of wood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0.1147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0.0475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0.0258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0.0208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0.0001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0.3124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0.0012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4204448021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Paper and cardboard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0.0009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0.0493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0.4418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0.0016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0.0022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5.3034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814522358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Clothing of knitted and crocheted fabrics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0.0010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0.0497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0.0008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0.0250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0.0001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0.0848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285017756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Clothing of not knitted and crocheted fabrics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0.1614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0.00002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0.0010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0.0048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0.0076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6891488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Rags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0.0366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0.0170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0.3708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0.0007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     0.0001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0.0272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992897971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Articles of stone, gypsum and cement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0.4081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0.0118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315054187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Ceramic products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0.0698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0.0342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     0.0001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0.0013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565372294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Iron and steel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0.2089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656442725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Articles of iron or steel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0.2933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0.0280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0.0087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0.0078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629953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Aluminium and articles thereof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0.1008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0.0015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0.0330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916218550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Reactors, machinery and mechanical appliances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0.0011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0.0073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0.0009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0.4551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0.0567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     0.0006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0.0136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0.0778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075638099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Electrical machinery and equipment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0.0809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0.1678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0.0112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0.0178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0.0002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     0.0004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0.0047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0.0444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712089301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Cars, motorcycles and cycles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0.0132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0.0749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0.0153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0.0024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88055573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Ships, boats and floating structures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0.7140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091109551"/>
                  </a:ext>
                </a:extLst>
              </a:tr>
              <a:tr h="3189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Optical, photographic, measuring and medical instruments and apparatus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0.0029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1.2936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0.0030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0.0089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0.0576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0.0380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213191762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Clocks and watches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0.1008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0.0076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0.1376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0.0049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0.0031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0.2720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210237752"/>
                  </a:ext>
                </a:extLst>
              </a:tr>
              <a:tr h="3189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Furniture, mattresses, aticles for lighting and prefabricated buildings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0.0348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1.7239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0.00002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0.0027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0.0004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0.0115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1.2785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665498832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Miscellaneous manufactured articles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0.0013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0.0955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0.0018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0.0007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0.0011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0.0131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454035819"/>
                  </a:ext>
                </a:extLst>
              </a:tr>
              <a:tr h="159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Migrants' effects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0.0239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0.0071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n-lt"/>
                        </a:rPr>
                        <a:t>           0.0036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0.0226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     0.0068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605204670"/>
                  </a:ext>
                </a:extLst>
              </a:tr>
            </a:tbl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171451" y="6479041"/>
            <a:ext cx="4811485" cy="2251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Source: CBS Trade Statistics </a:t>
            </a:r>
            <a:r>
              <a:rPr lang="en-US" i="1" dirty="0" smtClean="0"/>
              <a:t>2019- Aug 2020</a:t>
            </a:r>
            <a:endParaRPr lang="en-US" i="1" dirty="0"/>
          </a:p>
          <a:p>
            <a:endParaRPr lang="en-US" i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04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3149</TotalTime>
  <Words>1687</Words>
  <Application>Microsoft Office PowerPoint</Application>
  <PresentationFormat>Widescreen</PresentationFormat>
  <Paragraphs>673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맑은 고딕</vt:lpstr>
      <vt:lpstr>Aharoni</vt:lpstr>
      <vt:lpstr>Arial</vt:lpstr>
      <vt:lpstr>Arial Rounded MT Bold</vt:lpstr>
      <vt:lpstr>Calibri</vt:lpstr>
      <vt:lpstr>Calibri Light</vt:lpstr>
      <vt:lpstr>Rockwell</vt:lpstr>
      <vt:lpstr>Office Theme</vt:lpstr>
      <vt:lpstr>PowerPoint Presentation</vt:lpstr>
      <vt:lpstr>  </vt:lpstr>
      <vt:lpstr>PowerPoint Presentation</vt:lpstr>
      <vt:lpstr>PowerPoint Presentation</vt:lpstr>
      <vt:lpstr>PowerPoint Presentation</vt:lpstr>
      <vt:lpstr>  </vt:lpstr>
      <vt:lpstr>PowerPoint Presentation</vt:lpstr>
      <vt:lpstr>Products Imported</vt:lpstr>
      <vt:lpstr>Products Imported</vt:lpstr>
      <vt:lpstr>PowerPoint Presentation</vt:lpstr>
      <vt:lpstr>PowerPoint Presentation</vt:lpstr>
      <vt:lpstr>Products Exported</vt:lpstr>
      <vt:lpstr>Products Exported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Trade relationship between  Colombia and Aruba</dc:title>
  <dc:creator>Sharon O. Meijer</dc:creator>
  <cp:lastModifiedBy>Zulema Dabian-Erasmus</cp:lastModifiedBy>
  <cp:revision>66</cp:revision>
  <dcterms:created xsi:type="dcterms:W3CDTF">2018-11-09T11:51:20Z</dcterms:created>
  <dcterms:modified xsi:type="dcterms:W3CDTF">2021-01-19T20:19:06Z</dcterms:modified>
</cp:coreProperties>
</file>