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57" r:id="rId2"/>
  </p:sldMasterIdLst>
  <p:notesMasterIdLst>
    <p:notesMasterId r:id="rId14"/>
  </p:notesMasterIdLst>
  <p:sldIdLst>
    <p:sldId id="256" r:id="rId3"/>
    <p:sldId id="445" r:id="rId4"/>
    <p:sldId id="676" r:id="rId5"/>
    <p:sldId id="450" r:id="rId6"/>
    <p:sldId id="324" r:id="rId7"/>
    <p:sldId id="455" r:id="rId8"/>
    <p:sldId id="511" r:id="rId9"/>
    <p:sldId id="323" r:id="rId10"/>
    <p:sldId id="328" r:id="rId11"/>
    <p:sldId id="385" r:id="rId12"/>
    <p:sldId id="339" r:id="rId1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Richard A Munson" initials="RAM [6]" lastIdx="1" clrIdx="6"/>
  <p:cmAuthor id="1" name="Greg Barnes" initials="GB" lastIdx="6" clrIdx="0"/>
  <p:cmAuthor id="8" name="Richard A Munson" initials="RAM [7]" lastIdx="1" clrIdx="7"/>
  <p:cmAuthor id="2" name="Richard A Munson" initials="RAM" lastIdx="5" clrIdx="1"/>
  <p:cmAuthor id="9" name="Richard A Munson" initials="RAM [8]" lastIdx="1" clrIdx="8"/>
  <p:cmAuthor id="3" name="Richard A Munson" initials="RAM [2]" lastIdx="1" clrIdx="2"/>
  <p:cmAuthor id="10" name="Richard A Munson" initials="RAM [9]" lastIdx="1" clrIdx="9"/>
  <p:cmAuthor id="4" name="Richard A Munson" initials="RAM [3]" lastIdx="1" clrIdx="3"/>
  <p:cmAuthor id="11" name="Anne Hite" initials="AH" lastIdx="2" clrIdx="10"/>
  <p:cmAuthor id="5" name="Richard A Munson" initials="RAM [4]" lastIdx="1" clrIdx="4"/>
  <p:cmAuthor id="6" name="Richard A Munson" initials="RAM [5]"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6F4A"/>
    <a:srgbClr val="AB7A29"/>
    <a:srgbClr val="BDBCC1"/>
    <a:srgbClr val="E7E7E7"/>
    <a:srgbClr val="D3D2D7"/>
    <a:srgbClr val="008000"/>
    <a:srgbClr val="92D050"/>
    <a:srgbClr val="F7F7F7"/>
    <a:srgbClr val="FBFBFB"/>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30" autoAdjust="0"/>
    <p:restoredTop sz="92585"/>
  </p:normalViewPr>
  <p:slideViewPr>
    <p:cSldViewPr snapToGrid="0" snapToObjects="1">
      <p:cViewPr varScale="1">
        <p:scale>
          <a:sx n="118" d="100"/>
          <a:sy n="118" d="100"/>
        </p:scale>
        <p:origin x="2272" y="200"/>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4"/>
          </a:xfrm>
          <a:prstGeom prst="rect">
            <a:avLst/>
          </a:prstGeom>
        </p:spPr>
        <p:txBody>
          <a:bodyPr vert="horz" lIns="93177" tIns="46589" rIns="93177" bIns="46589" rtlCol="0"/>
          <a:lstStyle>
            <a:lvl1pPr algn="l">
              <a:defRPr sz="1200"/>
            </a:lvl1pPr>
          </a:lstStyle>
          <a:p>
            <a:endParaRPr lang="en-CA" dirty="0"/>
          </a:p>
        </p:txBody>
      </p:sp>
      <p:sp>
        <p:nvSpPr>
          <p:cNvPr id="3" name="Date Placeholder 2"/>
          <p:cNvSpPr>
            <a:spLocks noGrp="1"/>
          </p:cNvSpPr>
          <p:nvPr>
            <p:ph type="dt" idx="1"/>
          </p:nvPr>
        </p:nvSpPr>
        <p:spPr>
          <a:xfrm>
            <a:off x="3970938" y="2"/>
            <a:ext cx="3037840" cy="466434"/>
          </a:xfrm>
          <a:prstGeom prst="rect">
            <a:avLst/>
          </a:prstGeom>
        </p:spPr>
        <p:txBody>
          <a:bodyPr vert="horz" lIns="93177" tIns="46589" rIns="93177" bIns="46589" rtlCol="0"/>
          <a:lstStyle>
            <a:lvl1pPr algn="r">
              <a:defRPr sz="1200"/>
            </a:lvl1pPr>
          </a:lstStyle>
          <a:p>
            <a:fld id="{6A230143-F784-4FAE-BE0C-275ECDD27A5F}" type="datetimeFigureOut">
              <a:rPr lang="en-CA" smtClean="0"/>
              <a:t>2021-03-22</a:t>
            </a:fld>
            <a:endParaRPr lang="en-CA"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CA"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9"/>
            <a:ext cx="3037840" cy="466433"/>
          </a:xfrm>
          <a:prstGeom prst="rect">
            <a:avLst/>
          </a:prstGeom>
        </p:spPr>
        <p:txBody>
          <a:bodyPr vert="horz" lIns="93177" tIns="46589" rIns="93177" bIns="46589" rtlCol="0" anchor="b"/>
          <a:lstStyle>
            <a:lvl1pPr algn="l">
              <a:defRPr sz="1200"/>
            </a:lvl1pPr>
          </a:lstStyle>
          <a:p>
            <a:endParaRPr lang="en-CA" dirty="0"/>
          </a:p>
        </p:txBody>
      </p:sp>
      <p:sp>
        <p:nvSpPr>
          <p:cNvPr id="7" name="Slide Number Placeholder 6"/>
          <p:cNvSpPr>
            <a:spLocks noGrp="1"/>
          </p:cNvSpPr>
          <p:nvPr>
            <p:ph type="sldNum" sz="quarter" idx="5"/>
          </p:nvPr>
        </p:nvSpPr>
        <p:spPr>
          <a:xfrm>
            <a:off x="3970938" y="8829969"/>
            <a:ext cx="3037840" cy="466433"/>
          </a:xfrm>
          <a:prstGeom prst="rect">
            <a:avLst/>
          </a:prstGeom>
        </p:spPr>
        <p:txBody>
          <a:bodyPr vert="horz" lIns="93177" tIns="46589" rIns="93177" bIns="46589" rtlCol="0" anchor="b"/>
          <a:lstStyle>
            <a:lvl1pPr algn="r">
              <a:defRPr sz="1200"/>
            </a:lvl1pPr>
          </a:lstStyle>
          <a:p>
            <a:fld id="{D5EB145E-D76B-4186-9010-7E81695F04F9}" type="slidenum">
              <a:rPr lang="en-CA" smtClean="0"/>
              <a:t>‹#›</a:t>
            </a:fld>
            <a:endParaRPr lang="en-CA" dirty="0"/>
          </a:p>
        </p:txBody>
      </p:sp>
    </p:spTree>
    <p:extLst>
      <p:ext uri="{BB962C8B-B14F-4D97-AF65-F5344CB8AC3E}">
        <p14:creationId xmlns:p14="http://schemas.microsoft.com/office/powerpoint/2010/main" val="1203281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5EB145E-D76B-4186-9010-7E81695F04F9}" type="slidenum">
              <a:rPr lang="en-CA" smtClean="0"/>
              <a:t>1</a:t>
            </a:fld>
            <a:endParaRPr lang="en-CA" dirty="0"/>
          </a:p>
        </p:txBody>
      </p:sp>
    </p:spTree>
    <p:extLst>
      <p:ext uri="{BB962C8B-B14F-4D97-AF65-F5344CB8AC3E}">
        <p14:creationId xmlns:p14="http://schemas.microsoft.com/office/powerpoint/2010/main" val="3510496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5EB145E-D76B-4186-9010-7E81695F04F9}" type="slidenum">
              <a:rPr lang="en-CA" smtClean="0"/>
              <a:t>2</a:t>
            </a:fld>
            <a:endParaRPr lang="en-CA" dirty="0"/>
          </a:p>
        </p:txBody>
      </p:sp>
    </p:spTree>
    <p:extLst>
      <p:ext uri="{BB962C8B-B14F-4D97-AF65-F5344CB8AC3E}">
        <p14:creationId xmlns:p14="http://schemas.microsoft.com/office/powerpoint/2010/main" val="1960217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B83778B-0297-4EC1-B9E3-D17E6F0D5138}" type="slidenum">
              <a:rPr lang="en-US" smtClean="0"/>
              <a:pPr/>
              <a:t>3</a:t>
            </a:fld>
            <a:endParaRPr lang="en-US" dirty="0"/>
          </a:p>
        </p:txBody>
      </p:sp>
    </p:spTree>
    <p:extLst>
      <p:ext uri="{BB962C8B-B14F-4D97-AF65-F5344CB8AC3E}">
        <p14:creationId xmlns:p14="http://schemas.microsoft.com/office/powerpoint/2010/main" val="2956593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5EB145E-D76B-4186-9010-7E81695F04F9}" type="slidenum">
              <a:rPr lang="en-CA" smtClean="0"/>
              <a:t>4</a:t>
            </a:fld>
            <a:endParaRPr lang="en-CA" dirty="0"/>
          </a:p>
        </p:txBody>
      </p:sp>
    </p:spTree>
    <p:extLst>
      <p:ext uri="{BB962C8B-B14F-4D97-AF65-F5344CB8AC3E}">
        <p14:creationId xmlns:p14="http://schemas.microsoft.com/office/powerpoint/2010/main" val="2872255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5EB145E-D76B-4186-9010-7E81695F04F9}" type="slidenum">
              <a:rPr lang="en-CA" smtClean="0"/>
              <a:t>6</a:t>
            </a:fld>
            <a:endParaRPr lang="en-CA" dirty="0"/>
          </a:p>
        </p:txBody>
      </p:sp>
    </p:spTree>
    <p:extLst>
      <p:ext uri="{BB962C8B-B14F-4D97-AF65-F5344CB8AC3E}">
        <p14:creationId xmlns:p14="http://schemas.microsoft.com/office/powerpoint/2010/main" val="1723312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0"/>
            <a:ext cx="8093075" cy="6070600"/>
          </a:xfrm>
        </p:spPr>
      </p:sp>
      <p:sp>
        <p:nvSpPr>
          <p:cNvPr id="3" name="Notes Placeholder 2"/>
          <p:cNvSpPr>
            <a:spLocks noGrp="1"/>
          </p:cNvSpPr>
          <p:nvPr>
            <p:ph type="body" idx="1"/>
          </p:nvPr>
        </p:nvSpPr>
        <p:spPr/>
        <p:txBody>
          <a:bodyPr/>
          <a:lstStyle/>
          <a:p>
            <a:r>
              <a:rPr lang="en-US" dirty="0"/>
              <a:t>Notes:</a:t>
            </a:r>
          </a:p>
        </p:txBody>
      </p:sp>
      <p:sp>
        <p:nvSpPr>
          <p:cNvPr id="4" name="Slide Number Placeholder 3"/>
          <p:cNvSpPr>
            <a:spLocks noGrp="1"/>
          </p:cNvSpPr>
          <p:nvPr>
            <p:ph type="sldNum" sz="quarter" idx="10"/>
          </p:nvPr>
        </p:nvSpPr>
        <p:spPr/>
        <p:txBody>
          <a:bodyPr/>
          <a:lstStyle/>
          <a:p>
            <a:fld id="{EB83778B-0297-4EC1-B9E3-D17E6F0D5138}" type="slidenum">
              <a:rPr lang="en-US" smtClean="0"/>
              <a:pPr/>
              <a:t>7</a:t>
            </a:fld>
            <a:endParaRPr lang="en-US"/>
          </a:p>
        </p:txBody>
      </p:sp>
    </p:spTree>
    <p:extLst>
      <p:ext uri="{BB962C8B-B14F-4D97-AF65-F5344CB8AC3E}">
        <p14:creationId xmlns:p14="http://schemas.microsoft.com/office/powerpoint/2010/main" val="4279634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5EB145E-D76B-4186-9010-7E81695F04F9}" type="slidenum">
              <a:rPr lang="en-CA" smtClean="0">
                <a:solidFill>
                  <a:prstClr val="black"/>
                </a:solidFill>
              </a:rPr>
              <a:pPr/>
              <a:t>10</a:t>
            </a:fld>
            <a:endParaRPr lang="en-CA" dirty="0">
              <a:solidFill>
                <a:prstClr val="black"/>
              </a:solidFill>
            </a:endParaRPr>
          </a:p>
        </p:txBody>
      </p:sp>
    </p:spTree>
    <p:extLst>
      <p:ext uri="{BB962C8B-B14F-4D97-AF65-F5344CB8AC3E}">
        <p14:creationId xmlns:p14="http://schemas.microsoft.com/office/powerpoint/2010/main" val="1535251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5EB145E-D76B-4186-9010-7E81695F04F9}" type="slidenum">
              <a:rPr lang="en-CA" smtClean="0"/>
              <a:t>11</a:t>
            </a:fld>
            <a:endParaRPr lang="en-CA" dirty="0"/>
          </a:p>
        </p:txBody>
      </p:sp>
    </p:spTree>
    <p:extLst>
      <p:ext uri="{BB962C8B-B14F-4D97-AF65-F5344CB8AC3E}">
        <p14:creationId xmlns:p14="http://schemas.microsoft.com/office/powerpoint/2010/main" val="973217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tx1"/>
                </a:solidFill>
              </a:defRPr>
            </a:lvl1pPr>
          </a:lstStyle>
          <a:p>
            <a:r>
              <a:rPr lang="en-CA" dirty="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BDBCC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0CC4CE-6E2A-D244-93D4-4243FEEA9805}" type="slidenum">
              <a:rPr lang="en-US" smtClean="0"/>
              <a:t>‹#›</a:t>
            </a:fld>
            <a:endParaRPr lang="en-US" dirty="0"/>
          </a:p>
        </p:txBody>
      </p:sp>
    </p:spTree>
    <p:extLst>
      <p:ext uri="{BB962C8B-B14F-4D97-AF65-F5344CB8AC3E}">
        <p14:creationId xmlns:p14="http://schemas.microsoft.com/office/powerpoint/2010/main" val="1025616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16" name="Slide Number Placeholder 4"/>
          <p:cNvSpPr txBox="1">
            <a:spLocks/>
          </p:cNvSpPr>
          <p:nvPr userDrawn="1"/>
        </p:nvSpPr>
        <p:spPr>
          <a:xfrm>
            <a:off x="7010400" y="6492875"/>
            <a:ext cx="2133600" cy="365125"/>
          </a:xfrm>
          <a:prstGeom prst="rect">
            <a:avLst/>
          </a:prstGeom>
        </p:spPr>
        <p:txBody>
          <a:bodyPr/>
          <a:lstStyle>
            <a:lvl1pPr algn="r">
              <a:defRPr sz="1400" b="1">
                <a:solidFill>
                  <a:srgbClr val="CC9900"/>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CC9900"/>
              </a:solidFill>
              <a:effectLst/>
              <a:uLnTx/>
              <a:uFillTx/>
              <a:latin typeface="+mn-lt"/>
              <a:ea typeface="+mn-ea"/>
              <a:cs typeface="+mn-cs"/>
            </a:endParaRPr>
          </a:p>
        </p:txBody>
      </p:sp>
    </p:spTree>
    <p:extLst>
      <p:ext uri="{BB962C8B-B14F-4D97-AF65-F5344CB8AC3E}">
        <p14:creationId xmlns:p14="http://schemas.microsoft.com/office/powerpoint/2010/main" val="1009104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dirty="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00CC4CE-6E2A-D244-93D4-4243FEEA980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56646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701397" y="-598"/>
            <a:ext cx="4440910" cy="6858000"/>
          </a:xfrm>
          <a:prstGeom prst="rect">
            <a:avLst/>
          </a:prstGeom>
        </p:spPr>
      </p:pic>
      <p:sp>
        <p:nvSpPr>
          <p:cNvPr id="3" name="Content Placeholder 2"/>
          <p:cNvSpPr>
            <a:spLocks noGrp="1"/>
          </p:cNvSpPr>
          <p:nvPr>
            <p:ph idx="1" hasCustomPrompt="1"/>
          </p:nvPr>
        </p:nvSpPr>
        <p:spPr>
          <a:xfrm>
            <a:off x="468520" y="1084777"/>
            <a:ext cx="8420473" cy="4698961"/>
          </a:xfrm>
        </p:spPr>
        <p:txBody>
          <a:bodyPr lIns="0" rIns="0">
            <a:normAutofit/>
          </a:bodyPr>
          <a:lstStyle>
            <a:lvl1pPr marL="271463" indent="-271463">
              <a:buClr>
                <a:srgbClr val="BDBCC1"/>
              </a:buClr>
              <a:buFont typeface="Arial" panose="020B0604020202020204" pitchFamily="34" charset="0"/>
              <a:buChar cha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15963" indent="-258763">
              <a:buClr>
                <a:srgbClr val="BDBCC1"/>
              </a:buClr>
              <a:buFont typeface="Arial" panose="020B0604020202020204" pitchFamily="34" charset="0"/>
              <a:buChar cha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buClr>
                <a:srgbClr val="BDBCC1"/>
              </a:buClr>
              <a:buFont typeface="Arial" panose="020B0604020202020204" pitchFamily="34" charset="0"/>
              <a:buChar cha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a:defRPr>
                <a:solidFill>
                  <a:srgbClr val="646A6D"/>
                </a:solidFill>
              </a:defRPr>
            </a:lvl4pPr>
            <a:lvl5pPr>
              <a:defRPr>
                <a:solidFill>
                  <a:srgbClr val="646A6D"/>
                </a:solidFill>
              </a:defRPr>
            </a:lvl5pPr>
          </a:lstStyle>
          <a:p>
            <a:pPr lvl="0"/>
            <a:r>
              <a:rPr lang="en-CA" dirty="0"/>
              <a:t>Click to edit Master text styles</a:t>
            </a:r>
          </a:p>
          <a:p>
            <a:pPr lvl="1"/>
            <a:r>
              <a:rPr lang="en-CA" dirty="0"/>
              <a:t>Second level</a:t>
            </a:r>
          </a:p>
          <a:p>
            <a:pPr lvl="2"/>
            <a:r>
              <a:rPr lang="en-CA" dirty="0"/>
              <a:t>Third level</a:t>
            </a:r>
          </a:p>
        </p:txBody>
      </p:sp>
      <p:sp>
        <p:nvSpPr>
          <p:cNvPr id="6" name="Slide Number Placeholder 5"/>
          <p:cNvSpPr>
            <a:spLocks noGrp="1"/>
          </p:cNvSpPr>
          <p:nvPr>
            <p:ph type="sldNum" sz="quarter" idx="12"/>
          </p:nvPr>
        </p:nvSpPr>
        <p:spPr>
          <a:xfrm>
            <a:off x="6664413" y="6492277"/>
            <a:ext cx="2133600" cy="365125"/>
          </a:xfrm>
        </p:spPr>
        <p:txBody>
          <a:bodyPr/>
          <a:lstStyle>
            <a:lvl1pPr>
              <a:defRPr sz="1050" b="0" i="0">
                <a:solidFill>
                  <a:srgbClr val="3F3F3F"/>
                </a:solidFill>
                <a:latin typeface="Calibri"/>
                <a:cs typeface="Calibri"/>
              </a:defRPr>
            </a:lvl1pPr>
          </a:lstStyle>
          <a:p>
            <a:fld id="{800CC4CE-6E2A-D244-93D4-4243FEEA9805}" type="slidenum">
              <a:rPr lang="en-US" smtClean="0"/>
              <a:pPr/>
              <a:t>‹#›</a:t>
            </a:fld>
            <a:endParaRPr lang="en-US" dirty="0"/>
          </a:p>
        </p:txBody>
      </p:sp>
      <p:sp>
        <p:nvSpPr>
          <p:cNvPr id="2" name="Title 1"/>
          <p:cNvSpPr>
            <a:spLocks noGrp="1"/>
          </p:cNvSpPr>
          <p:nvPr>
            <p:ph type="title"/>
          </p:nvPr>
        </p:nvSpPr>
        <p:spPr>
          <a:xfrm>
            <a:off x="466159" y="115561"/>
            <a:ext cx="8791176" cy="905425"/>
          </a:xfrm>
        </p:spPr>
        <p:txBody>
          <a:bodyPr lIns="0" rIns="0">
            <a:normAutofit/>
          </a:bodyPr>
          <a:lstStyle>
            <a:lvl1pPr algn="l">
              <a:defRPr sz="2200" b="0" i="0" cap="all">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CA" dirty="0"/>
              <a:t>Click to edit Master title style</a:t>
            </a:r>
            <a:endParaRPr lang="en-US" dirty="0"/>
          </a:p>
        </p:txBody>
      </p:sp>
      <p:sp>
        <p:nvSpPr>
          <p:cNvPr id="8" name="Content Placeholder 2"/>
          <p:cNvSpPr>
            <a:spLocks noGrp="1"/>
          </p:cNvSpPr>
          <p:nvPr>
            <p:ph idx="13" hasCustomPrompt="1"/>
          </p:nvPr>
        </p:nvSpPr>
        <p:spPr>
          <a:xfrm>
            <a:off x="468797" y="675659"/>
            <a:ext cx="8638070" cy="257021"/>
          </a:xfrm>
        </p:spPr>
        <p:txBody>
          <a:bodyPr lIns="0" rIns="0">
            <a:noAutofit/>
          </a:bodyPr>
          <a:lstStyle>
            <a:lvl1pPr marL="0" indent="0">
              <a:buNone/>
              <a:defRPr sz="1400" b="0" i="0">
                <a:solidFill>
                  <a:srgbClr val="8D6F4A"/>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200" b="0" i="0">
                <a:solidFill>
                  <a:srgbClr val="646A6D"/>
                </a:solidFill>
                <a:latin typeface="Calibri Light"/>
                <a:cs typeface="Calibri Light"/>
              </a:defRPr>
            </a:lvl2pPr>
            <a:lvl3pPr>
              <a:defRPr sz="1200" b="0" i="0">
                <a:solidFill>
                  <a:srgbClr val="646A6D"/>
                </a:solidFill>
                <a:latin typeface="Calibri Light"/>
                <a:cs typeface="Calibri Light"/>
              </a:defRPr>
            </a:lvl3pPr>
            <a:lvl4pPr>
              <a:defRPr>
                <a:solidFill>
                  <a:srgbClr val="646A6D"/>
                </a:solidFill>
              </a:defRPr>
            </a:lvl4pPr>
            <a:lvl5pPr>
              <a:defRPr>
                <a:solidFill>
                  <a:srgbClr val="646A6D"/>
                </a:solidFill>
              </a:defRPr>
            </a:lvl5pPr>
          </a:lstStyle>
          <a:p>
            <a:pPr lvl="0"/>
            <a:r>
              <a:rPr lang="en-CA" dirty="0"/>
              <a:t>Click to edit Master text styles</a:t>
            </a:r>
          </a:p>
        </p:txBody>
      </p:sp>
      <p:cxnSp>
        <p:nvCxnSpPr>
          <p:cNvPr id="9" name="Straight Connector 8"/>
          <p:cNvCxnSpPr/>
          <p:nvPr userDrawn="1"/>
        </p:nvCxnSpPr>
        <p:spPr>
          <a:xfrm>
            <a:off x="466470" y="1010635"/>
            <a:ext cx="5003011" cy="0"/>
          </a:xfrm>
          <a:prstGeom prst="line">
            <a:avLst/>
          </a:prstGeom>
          <a:ln>
            <a:solidFill>
              <a:srgbClr val="BDBCC1"/>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userDrawn="1"/>
        </p:nvSpPr>
        <p:spPr>
          <a:xfrm>
            <a:off x="1654455" y="6528295"/>
            <a:ext cx="2397592" cy="261610"/>
          </a:xfrm>
          <a:prstGeom prst="rect">
            <a:avLst/>
          </a:prstGeom>
          <a:noFill/>
        </p:spPr>
        <p:txBody>
          <a:bodyPr wrap="square" rtlCol="0">
            <a:spAutoFit/>
          </a:bodyPr>
          <a:lstStyle/>
          <a:p>
            <a:r>
              <a:rPr lang="en-CA" sz="1050" dirty="0">
                <a:solidFill>
                  <a:srgbClr val="8D6F4A"/>
                </a:solidFill>
                <a:latin typeface="Open Sans" panose="020B0606030504020204" pitchFamily="34" charset="0"/>
                <a:ea typeface="Open Sans" panose="020B0606030504020204" pitchFamily="34" charset="0"/>
                <a:cs typeface="Open Sans" panose="020B0606030504020204" pitchFamily="34" charset="0"/>
              </a:rPr>
              <a:t>TSX-V: SSP  |  OTCQX: SSPXF</a:t>
            </a:r>
          </a:p>
        </p:txBody>
      </p:sp>
      <p:pic>
        <p:nvPicPr>
          <p:cNvPr id="11" name="Picture 10">
            <a:extLst>
              <a:ext uri="{FF2B5EF4-FFF2-40B4-BE49-F238E27FC236}">
                <a16:creationId xmlns:a16="http://schemas.microsoft.com/office/drawing/2014/main" id="{36D2212E-F1BD-7C40-9124-5B7DCA1544FC}"/>
              </a:ext>
            </a:extLst>
          </p:cNvPr>
          <p:cNvPicPr>
            <a:picLocks noChangeAspect="1"/>
          </p:cNvPicPr>
          <p:nvPr userDrawn="1"/>
        </p:nvPicPr>
        <p:blipFill>
          <a:blip r:embed="rId3"/>
          <a:stretch>
            <a:fillRect/>
          </a:stretch>
        </p:blipFill>
        <p:spPr>
          <a:xfrm>
            <a:off x="615" y="6342203"/>
            <a:ext cx="1719465" cy="601812"/>
          </a:xfrm>
          <a:prstGeom prst="rect">
            <a:avLst/>
          </a:prstGeom>
        </p:spPr>
      </p:pic>
    </p:spTree>
    <p:extLst>
      <p:ext uri="{BB962C8B-B14F-4D97-AF65-F5344CB8AC3E}">
        <p14:creationId xmlns:p14="http://schemas.microsoft.com/office/powerpoint/2010/main" val="28136323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69536" y="0"/>
            <a:ext cx="4474464" cy="6858000"/>
          </a:xfrm>
          <a:prstGeom prst="rect">
            <a:avLst/>
          </a:prstGeom>
        </p:spPr>
      </p:pic>
      <p:sp>
        <p:nvSpPr>
          <p:cNvPr id="3" name="Content Placeholder 2"/>
          <p:cNvSpPr>
            <a:spLocks noGrp="1"/>
          </p:cNvSpPr>
          <p:nvPr>
            <p:ph idx="1" hasCustomPrompt="1"/>
          </p:nvPr>
        </p:nvSpPr>
        <p:spPr>
          <a:xfrm>
            <a:off x="468520" y="1084777"/>
            <a:ext cx="8420473" cy="4698961"/>
          </a:xfrm>
        </p:spPr>
        <p:txBody>
          <a:bodyPr lIns="0" rIns="0">
            <a:normAutofit/>
          </a:bodyPr>
          <a:lstStyle>
            <a:lvl1pPr marL="271463" indent="-271463">
              <a:buClr>
                <a:srgbClr val="BDBCC1"/>
              </a:buClr>
              <a:buFont typeface="Arial" panose="020B0604020202020204" pitchFamily="34" charset="0"/>
              <a:buChar cha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15963" indent="-258763">
              <a:buClr>
                <a:srgbClr val="BDBCC1"/>
              </a:buClr>
              <a:buFont typeface="Arial" panose="020B0604020202020204" pitchFamily="34" charset="0"/>
              <a:buChar cha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buClr>
                <a:srgbClr val="BDBCC1"/>
              </a:buClr>
              <a:buFont typeface="Arial" panose="020B0604020202020204" pitchFamily="34" charset="0"/>
              <a:buChar cha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a:defRPr>
                <a:solidFill>
                  <a:srgbClr val="646A6D"/>
                </a:solidFill>
              </a:defRPr>
            </a:lvl4pPr>
            <a:lvl5pPr>
              <a:defRPr>
                <a:solidFill>
                  <a:srgbClr val="646A6D"/>
                </a:solidFill>
              </a:defRPr>
            </a:lvl5pPr>
          </a:lstStyle>
          <a:p>
            <a:pPr lvl="0"/>
            <a:r>
              <a:rPr lang="en-CA" dirty="0"/>
              <a:t>Click to edit Master text styles</a:t>
            </a:r>
          </a:p>
          <a:p>
            <a:pPr lvl="1"/>
            <a:r>
              <a:rPr lang="en-CA" dirty="0"/>
              <a:t>Second level</a:t>
            </a:r>
          </a:p>
          <a:p>
            <a:pPr lvl="2"/>
            <a:r>
              <a:rPr lang="en-CA" dirty="0"/>
              <a:t>Third level</a:t>
            </a:r>
          </a:p>
        </p:txBody>
      </p:sp>
      <p:sp>
        <p:nvSpPr>
          <p:cNvPr id="6" name="Slide Number Placeholder 5"/>
          <p:cNvSpPr>
            <a:spLocks noGrp="1"/>
          </p:cNvSpPr>
          <p:nvPr>
            <p:ph type="sldNum" sz="quarter" idx="12"/>
          </p:nvPr>
        </p:nvSpPr>
        <p:spPr>
          <a:xfrm>
            <a:off x="6664413" y="6492277"/>
            <a:ext cx="2133600" cy="365125"/>
          </a:xfrm>
        </p:spPr>
        <p:txBody>
          <a:bodyPr/>
          <a:lstStyle>
            <a:lvl1pPr>
              <a:defRPr sz="1050" b="0" i="0">
                <a:solidFill>
                  <a:srgbClr val="3F3F3F"/>
                </a:solidFill>
                <a:latin typeface="Calibri"/>
                <a:cs typeface="Calibri"/>
              </a:defRPr>
            </a:lvl1pPr>
          </a:lstStyle>
          <a:p>
            <a:fld id="{800CC4CE-6E2A-D244-93D4-4243FEEA9805}" type="slidenum">
              <a:rPr lang="en-US" smtClean="0"/>
              <a:pPr/>
              <a:t>‹#›</a:t>
            </a:fld>
            <a:endParaRPr lang="en-US" dirty="0"/>
          </a:p>
        </p:txBody>
      </p:sp>
      <p:sp>
        <p:nvSpPr>
          <p:cNvPr id="2" name="Title 1"/>
          <p:cNvSpPr>
            <a:spLocks noGrp="1"/>
          </p:cNvSpPr>
          <p:nvPr>
            <p:ph type="title"/>
          </p:nvPr>
        </p:nvSpPr>
        <p:spPr>
          <a:xfrm>
            <a:off x="467844" y="117334"/>
            <a:ext cx="8791176" cy="905425"/>
          </a:xfrm>
        </p:spPr>
        <p:txBody>
          <a:bodyPr lIns="0" rIns="0">
            <a:normAutofit/>
          </a:bodyPr>
          <a:lstStyle>
            <a:lvl1pPr algn="l">
              <a:defRPr sz="2200" b="0" i="0" cap="all">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CA" dirty="0"/>
              <a:t>Click to edit Master title style</a:t>
            </a:r>
            <a:endParaRPr lang="en-US" dirty="0"/>
          </a:p>
        </p:txBody>
      </p:sp>
      <p:sp>
        <p:nvSpPr>
          <p:cNvPr id="8" name="Content Placeholder 2"/>
          <p:cNvSpPr>
            <a:spLocks noGrp="1"/>
          </p:cNvSpPr>
          <p:nvPr>
            <p:ph idx="13" hasCustomPrompt="1"/>
          </p:nvPr>
        </p:nvSpPr>
        <p:spPr>
          <a:xfrm>
            <a:off x="468627" y="675659"/>
            <a:ext cx="8638070" cy="257021"/>
          </a:xfrm>
        </p:spPr>
        <p:txBody>
          <a:bodyPr lIns="0" rIns="0">
            <a:noAutofit/>
          </a:bodyPr>
          <a:lstStyle>
            <a:lvl1pPr marL="0" indent="0">
              <a:buNone/>
              <a:defRPr sz="1400" b="0" i="0">
                <a:solidFill>
                  <a:srgbClr val="8D6F4A"/>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200" b="0" i="0">
                <a:solidFill>
                  <a:srgbClr val="646A6D"/>
                </a:solidFill>
                <a:latin typeface="Calibri Light"/>
                <a:cs typeface="Calibri Light"/>
              </a:defRPr>
            </a:lvl2pPr>
            <a:lvl3pPr>
              <a:defRPr sz="1200" b="0" i="0">
                <a:solidFill>
                  <a:srgbClr val="646A6D"/>
                </a:solidFill>
                <a:latin typeface="Calibri Light"/>
                <a:cs typeface="Calibri Light"/>
              </a:defRPr>
            </a:lvl3pPr>
            <a:lvl4pPr>
              <a:defRPr>
                <a:solidFill>
                  <a:srgbClr val="646A6D"/>
                </a:solidFill>
              </a:defRPr>
            </a:lvl4pPr>
            <a:lvl5pPr>
              <a:defRPr>
                <a:solidFill>
                  <a:srgbClr val="646A6D"/>
                </a:solidFill>
              </a:defRPr>
            </a:lvl5pPr>
          </a:lstStyle>
          <a:p>
            <a:pPr lvl="0"/>
            <a:r>
              <a:rPr lang="en-CA" dirty="0"/>
              <a:t>Click to edit Master text styles</a:t>
            </a:r>
          </a:p>
        </p:txBody>
      </p:sp>
      <p:cxnSp>
        <p:nvCxnSpPr>
          <p:cNvPr id="9" name="Straight Connector 8"/>
          <p:cNvCxnSpPr/>
          <p:nvPr userDrawn="1"/>
        </p:nvCxnSpPr>
        <p:spPr>
          <a:xfrm>
            <a:off x="466470" y="1010635"/>
            <a:ext cx="5003011" cy="0"/>
          </a:xfrm>
          <a:prstGeom prst="line">
            <a:avLst/>
          </a:prstGeom>
          <a:ln>
            <a:solidFill>
              <a:srgbClr val="BDBCC1"/>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userDrawn="1"/>
        </p:nvSpPr>
        <p:spPr>
          <a:xfrm>
            <a:off x="1654455" y="6528295"/>
            <a:ext cx="2397592" cy="261610"/>
          </a:xfrm>
          <a:prstGeom prst="rect">
            <a:avLst/>
          </a:prstGeom>
          <a:noFill/>
        </p:spPr>
        <p:txBody>
          <a:bodyPr wrap="square" rtlCol="0">
            <a:spAutoFit/>
          </a:bodyPr>
          <a:lstStyle/>
          <a:p>
            <a:r>
              <a:rPr lang="en-CA" sz="1050" dirty="0">
                <a:solidFill>
                  <a:srgbClr val="8D6F4A"/>
                </a:solidFill>
                <a:latin typeface="Open Sans" panose="020B0606030504020204" pitchFamily="34" charset="0"/>
                <a:ea typeface="Open Sans" panose="020B0606030504020204" pitchFamily="34" charset="0"/>
                <a:cs typeface="Open Sans" panose="020B0606030504020204" pitchFamily="34" charset="0"/>
              </a:rPr>
              <a:t>TSX-V: SSP  |  OTC: SSPXF</a:t>
            </a:r>
          </a:p>
        </p:txBody>
      </p:sp>
      <p:pic>
        <p:nvPicPr>
          <p:cNvPr id="11" name="Picture 10">
            <a:extLst>
              <a:ext uri="{FF2B5EF4-FFF2-40B4-BE49-F238E27FC236}">
                <a16:creationId xmlns:a16="http://schemas.microsoft.com/office/drawing/2014/main" id="{937BB2B8-7BAB-B144-ACA4-D633CC37D71B}"/>
              </a:ext>
            </a:extLst>
          </p:cNvPr>
          <p:cNvPicPr>
            <a:picLocks noChangeAspect="1"/>
          </p:cNvPicPr>
          <p:nvPr userDrawn="1"/>
        </p:nvPicPr>
        <p:blipFill>
          <a:blip r:embed="rId3"/>
          <a:stretch>
            <a:fillRect/>
          </a:stretch>
        </p:blipFill>
        <p:spPr>
          <a:xfrm>
            <a:off x="615" y="6342203"/>
            <a:ext cx="1719465" cy="601812"/>
          </a:xfrm>
          <a:prstGeom prst="rect">
            <a:avLst/>
          </a:prstGeom>
        </p:spPr>
      </p:pic>
    </p:spTree>
    <p:extLst>
      <p:ext uri="{BB962C8B-B14F-4D97-AF65-F5344CB8AC3E}">
        <p14:creationId xmlns:p14="http://schemas.microsoft.com/office/powerpoint/2010/main" val="25270560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468520" y="1084777"/>
            <a:ext cx="8420473" cy="4698961"/>
          </a:xfrm>
        </p:spPr>
        <p:txBody>
          <a:bodyPr lIns="0" rIns="0">
            <a:normAutofit/>
          </a:bodyPr>
          <a:lstStyle>
            <a:lvl1pPr marL="271463" indent="-271463">
              <a:buClr>
                <a:srgbClr val="BDBCC1"/>
              </a:buClr>
              <a:buFont typeface="Arial" panose="020B0604020202020204" pitchFamily="34" charset="0"/>
              <a:buChar cha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15963" indent="-258763">
              <a:buClr>
                <a:srgbClr val="BDBCC1"/>
              </a:buClr>
              <a:buFont typeface="Arial" panose="020B0604020202020204" pitchFamily="34" charset="0"/>
              <a:buChar cha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buClr>
                <a:srgbClr val="BDBCC1"/>
              </a:buClr>
              <a:buFont typeface="Arial" panose="020B0604020202020204" pitchFamily="34" charset="0"/>
              <a:buChar cha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a:defRPr>
                <a:solidFill>
                  <a:srgbClr val="646A6D"/>
                </a:solidFill>
              </a:defRPr>
            </a:lvl4pPr>
            <a:lvl5pPr>
              <a:defRPr>
                <a:solidFill>
                  <a:srgbClr val="646A6D"/>
                </a:solidFill>
              </a:defRPr>
            </a:lvl5pPr>
          </a:lstStyle>
          <a:p>
            <a:pPr lvl="0"/>
            <a:r>
              <a:rPr lang="en-CA" dirty="0"/>
              <a:t>Click to edit Master text styles</a:t>
            </a:r>
          </a:p>
          <a:p>
            <a:pPr lvl="1"/>
            <a:r>
              <a:rPr lang="en-CA" dirty="0"/>
              <a:t>Second level</a:t>
            </a:r>
          </a:p>
          <a:p>
            <a:pPr lvl="2"/>
            <a:r>
              <a:rPr lang="en-CA" dirty="0"/>
              <a:t>Third level</a:t>
            </a:r>
          </a:p>
        </p:txBody>
      </p:sp>
      <p:sp>
        <p:nvSpPr>
          <p:cNvPr id="8" name="Slide Number Placeholder 5"/>
          <p:cNvSpPr txBox="1">
            <a:spLocks/>
          </p:cNvSpPr>
          <p:nvPr userDrawn="1"/>
        </p:nvSpPr>
        <p:spPr>
          <a:xfrm>
            <a:off x="6664413" y="6492277"/>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050" b="0" i="0" kern="1200">
                <a:solidFill>
                  <a:srgbClr val="3F3F3F"/>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00CC4CE-6E2A-D244-93D4-4243FEEA9805}" type="slidenum">
              <a:rPr lang="en-US" smtClean="0"/>
              <a:pPr/>
              <a:t>‹#›</a:t>
            </a:fld>
            <a:endParaRPr lang="en-US" dirty="0"/>
          </a:p>
        </p:txBody>
      </p:sp>
      <p:sp>
        <p:nvSpPr>
          <p:cNvPr id="9" name="Title 1"/>
          <p:cNvSpPr>
            <a:spLocks noGrp="1"/>
          </p:cNvSpPr>
          <p:nvPr>
            <p:ph type="title"/>
          </p:nvPr>
        </p:nvSpPr>
        <p:spPr>
          <a:xfrm>
            <a:off x="467844" y="117334"/>
            <a:ext cx="8791176" cy="905425"/>
          </a:xfrm>
        </p:spPr>
        <p:txBody>
          <a:bodyPr lIns="0" rIns="0">
            <a:normAutofit/>
          </a:bodyPr>
          <a:lstStyle>
            <a:lvl1pPr algn="l">
              <a:defRPr sz="2200" b="0" i="0" cap="all">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CA" dirty="0"/>
              <a:t>Click to edit Master title style</a:t>
            </a:r>
            <a:endParaRPr lang="en-US" dirty="0"/>
          </a:p>
        </p:txBody>
      </p:sp>
      <p:sp>
        <p:nvSpPr>
          <p:cNvPr id="10" name="Content Placeholder 2"/>
          <p:cNvSpPr>
            <a:spLocks noGrp="1"/>
          </p:cNvSpPr>
          <p:nvPr>
            <p:ph idx="13" hasCustomPrompt="1"/>
          </p:nvPr>
        </p:nvSpPr>
        <p:spPr>
          <a:xfrm>
            <a:off x="468627" y="675659"/>
            <a:ext cx="8638070" cy="257021"/>
          </a:xfrm>
        </p:spPr>
        <p:txBody>
          <a:bodyPr lIns="0" rIns="0">
            <a:noAutofit/>
          </a:bodyPr>
          <a:lstStyle>
            <a:lvl1pPr marL="0" indent="0">
              <a:buNone/>
              <a:defRPr sz="1400" b="0" i="0">
                <a:solidFill>
                  <a:srgbClr val="8D6F4A"/>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200" b="0" i="0">
                <a:solidFill>
                  <a:srgbClr val="646A6D"/>
                </a:solidFill>
                <a:latin typeface="Calibri Light"/>
                <a:cs typeface="Calibri Light"/>
              </a:defRPr>
            </a:lvl2pPr>
            <a:lvl3pPr>
              <a:defRPr sz="1200" b="0" i="0">
                <a:solidFill>
                  <a:srgbClr val="646A6D"/>
                </a:solidFill>
                <a:latin typeface="Calibri Light"/>
                <a:cs typeface="Calibri Light"/>
              </a:defRPr>
            </a:lvl3pPr>
            <a:lvl4pPr>
              <a:defRPr>
                <a:solidFill>
                  <a:srgbClr val="646A6D"/>
                </a:solidFill>
              </a:defRPr>
            </a:lvl4pPr>
            <a:lvl5pPr>
              <a:defRPr>
                <a:solidFill>
                  <a:srgbClr val="646A6D"/>
                </a:solidFill>
              </a:defRPr>
            </a:lvl5pPr>
          </a:lstStyle>
          <a:p>
            <a:pPr lvl="0"/>
            <a:r>
              <a:rPr lang="en-CA" dirty="0"/>
              <a:t>Click to edit Master text styles</a:t>
            </a:r>
          </a:p>
        </p:txBody>
      </p:sp>
      <p:cxnSp>
        <p:nvCxnSpPr>
          <p:cNvPr id="12" name="Straight Connector 11"/>
          <p:cNvCxnSpPr/>
          <p:nvPr userDrawn="1"/>
        </p:nvCxnSpPr>
        <p:spPr>
          <a:xfrm>
            <a:off x="466470" y="1010635"/>
            <a:ext cx="5003011" cy="0"/>
          </a:xfrm>
          <a:prstGeom prst="line">
            <a:avLst/>
          </a:prstGeom>
          <a:ln>
            <a:solidFill>
              <a:srgbClr val="BDBCC1"/>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userDrawn="1"/>
        </p:nvSpPr>
        <p:spPr>
          <a:xfrm>
            <a:off x="1654455" y="6528295"/>
            <a:ext cx="2397592" cy="261610"/>
          </a:xfrm>
          <a:prstGeom prst="rect">
            <a:avLst/>
          </a:prstGeom>
          <a:noFill/>
        </p:spPr>
        <p:txBody>
          <a:bodyPr wrap="square" rtlCol="0">
            <a:spAutoFit/>
          </a:bodyPr>
          <a:lstStyle/>
          <a:p>
            <a:r>
              <a:rPr lang="en-CA" sz="1050" dirty="0">
                <a:solidFill>
                  <a:srgbClr val="8D6F4A"/>
                </a:solidFill>
                <a:latin typeface="Open Sans" panose="020B0606030504020204" pitchFamily="34" charset="0"/>
                <a:ea typeface="Open Sans" panose="020B0606030504020204" pitchFamily="34" charset="0"/>
                <a:cs typeface="Open Sans" panose="020B0606030504020204" pitchFamily="34" charset="0"/>
              </a:rPr>
              <a:t>TSX-V: SSP  |  OTC: SSPXF</a:t>
            </a:r>
          </a:p>
        </p:txBody>
      </p:sp>
      <p:pic>
        <p:nvPicPr>
          <p:cNvPr id="14" name="Picture 13">
            <a:extLst>
              <a:ext uri="{FF2B5EF4-FFF2-40B4-BE49-F238E27FC236}">
                <a16:creationId xmlns:a16="http://schemas.microsoft.com/office/drawing/2014/main" id="{CB623334-0C5C-F240-BBC9-4780D7889997}"/>
              </a:ext>
            </a:extLst>
          </p:cNvPr>
          <p:cNvPicPr>
            <a:picLocks noChangeAspect="1"/>
          </p:cNvPicPr>
          <p:nvPr userDrawn="1"/>
        </p:nvPicPr>
        <p:blipFill>
          <a:blip r:embed="rId2"/>
          <a:stretch>
            <a:fillRect/>
          </a:stretch>
        </p:blipFill>
        <p:spPr>
          <a:xfrm>
            <a:off x="615" y="6342203"/>
            <a:ext cx="1719465" cy="601812"/>
          </a:xfrm>
          <a:prstGeom prst="rect">
            <a:avLst/>
          </a:prstGeom>
        </p:spPr>
      </p:pic>
    </p:spTree>
    <p:extLst>
      <p:ext uri="{BB962C8B-B14F-4D97-AF65-F5344CB8AC3E}">
        <p14:creationId xmlns:p14="http://schemas.microsoft.com/office/powerpoint/2010/main" val="7162402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60392" y="-598"/>
            <a:ext cx="4483608" cy="6858000"/>
          </a:xfrm>
          <a:prstGeom prst="rect">
            <a:avLst/>
          </a:prstGeom>
        </p:spPr>
      </p:pic>
      <p:sp>
        <p:nvSpPr>
          <p:cNvPr id="7" name="Content Placeholder 2"/>
          <p:cNvSpPr>
            <a:spLocks noGrp="1"/>
          </p:cNvSpPr>
          <p:nvPr>
            <p:ph idx="1" hasCustomPrompt="1"/>
          </p:nvPr>
        </p:nvSpPr>
        <p:spPr>
          <a:xfrm>
            <a:off x="468520" y="1084777"/>
            <a:ext cx="8420473" cy="4698961"/>
          </a:xfrm>
        </p:spPr>
        <p:txBody>
          <a:bodyPr lIns="0" rIns="0">
            <a:normAutofit/>
          </a:bodyPr>
          <a:lstStyle>
            <a:lvl1pPr marL="271463" indent="-271463">
              <a:buClr>
                <a:srgbClr val="BDBCC1"/>
              </a:buClr>
              <a:buFont typeface="Arial" panose="020B0604020202020204" pitchFamily="34" charset="0"/>
              <a:buChar cha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15963" indent="-258763">
              <a:buClr>
                <a:srgbClr val="BDBCC1"/>
              </a:buClr>
              <a:buFont typeface="Arial" panose="020B0604020202020204" pitchFamily="34" charset="0"/>
              <a:buChar cha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buClr>
                <a:srgbClr val="BDBCC1"/>
              </a:buClr>
              <a:buFont typeface="Arial" panose="020B0604020202020204" pitchFamily="34" charset="0"/>
              <a:buChar cha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a:defRPr>
                <a:solidFill>
                  <a:srgbClr val="646A6D"/>
                </a:solidFill>
              </a:defRPr>
            </a:lvl4pPr>
            <a:lvl5pPr>
              <a:defRPr>
                <a:solidFill>
                  <a:srgbClr val="646A6D"/>
                </a:solidFill>
              </a:defRPr>
            </a:lvl5pPr>
          </a:lstStyle>
          <a:p>
            <a:pPr lvl="0"/>
            <a:r>
              <a:rPr lang="en-CA" dirty="0"/>
              <a:t>Click to edit Master text styles</a:t>
            </a:r>
          </a:p>
          <a:p>
            <a:pPr lvl="1"/>
            <a:r>
              <a:rPr lang="en-CA" dirty="0"/>
              <a:t>Second level</a:t>
            </a:r>
          </a:p>
          <a:p>
            <a:pPr lvl="2"/>
            <a:r>
              <a:rPr lang="en-CA" dirty="0"/>
              <a:t>Third level</a:t>
            </a:r>
          </a:p>
        </p:txBody>
      </p:sp>
      <p:sp>
        <p:nvSpPr>
          <p:cNvPr id="8" name="Slide Number Placeholder 5"/>
          <p:cNvSpPr txBox="1">
            <a:spLocks/>
          </p:cNvSpPr>
          <p:nvPr userDrawn="1"/>
        </p:nvSpPr>
        <p:spPr>
          <a:xfrm>
            <a:off x="6664413" y="6492277"/>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050" b="0" i="0" kern="1200">
                <a:solidFill>
                  <a:srgbClr val="3F3F3F"/>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00CC4CE-6E2A-D244-93D4-4243FEEA9805}" type="slidenum">
              <a:rPr lang="en-US" smtClean="0"/>
              <a:pPr/>
              <a:t>‹#›</a:t>
            </a:fld>
            <a:endParaRPr lang="en-US" dirty="0"/>
          </a:p>
        </p:txBody>
      </p:sp>
      <p:sp>
        <p:nvSpPr>
          <p:cNvPr id="9" name="Title 1"/>
          <p:cNvSpPr>
            <a:spLocks noGrp="1"/>
          </p:cNvSpPr>
          <p:nvPr>
            <p:ph type="title"/>
          </p:nvPr>
        </p:nvSpPr>
        <p:spPr>
          <a:xfrm>
            <a:off x="467844" y="117334"/>
            <a:ext cx="8791176" cy="905425"/>
          </a:xfrm>
        </p:spPr>
        <p:txBody>
          <a:bodyPr lIns="0" rIns="0">
            <a:normAutofit/>
          </a:bodyPr>
          <a:lstStyle>
            <a:lvl1pPr algn="l">
              <a:defRPr sz="2200" b="0" i="0" cap="all">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CA" dirty="0"/>
              <a:t>Click to edit Master title style</a:t>
            </a:r>
            <a:endParaRPr lang="en-US" dirty="0"/>
          </a:p>
        </p:txBody>
      </p:sp>
      <p:sp>
        <p:nvSpPr>
          <p:cNvPr id="10" name="Content Placeholder 2"/>
          <p:cNvSpPr>
            <a:spLocks noGrp="1"/>
          </p:cNvSpPr>
          <p:nvPr>
            <p:ph idx="13" hasCustomPrompt="1"/>
          </p:nvPr>
        </p:nvSpPr>
        <p:spPr>
          <a:xfrm>
            <a:off x="468627" y="675659"/>
            <a:ext cx="8638070" cy="257021"/>
          </a:xfrm>
        </p:spPr>
        <p:txBody>
          <a:bodyPr lIns="0" rIns="0">
            <a:noAutofit/>
          </a:bodyPr>
          <a:lstStyle>
            <a:lvl1pPr marL="0" indent="0">
              <a:buNone/>
              <a:defRPr sz="1400" b="0" i="0">
                <a:solidFill>
                  <a:srgbClr val="8D6F4A"/>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200" b="0" i="0">
                <a:solidFill>
                  <a:srgbClr val="646A6D"/>
                </a:solidFill>
                <a:latin typeface="Calibri Light"/>
                <a:cs typeface="Calibri Light"/>
              </a:defRPr>
            </a:lvl2pPr>
            <a:lvl3pPr>
              <a:defRPr sz="1200" b="0" i="0">
                <a:solidFill>
                  <a:srgbClr val="646A6D"/>
                </a:solidFill>
                <a:latin typeface="Calibri Light"/>
                <a:cs typeface="Calibri Light"/>
              </a:defRPr>
            </a:lvl3pPr>
            <a:lvl4pPr>
              <a:defRPr>
                <a:solidFill>
                  <a:srgbClr val="646A6D"/>
                </a:solidFill>
              </a:defRPr>
            </a:lvl4pPr>
            <a:lvl5pPr>
              <a:defRPr>
                <a:solidFill>
                  <a:srgbClr val="646A6D"/>
                </a:solidFill>
              </a:defRPr>
            </a:lvl5pPr>
          </a:lstStyle>
          <a:p>
            <a:pPr lvl="0"/>
            <a:r>
              <a:rPr lang="en-CA" dirty="0"/>
              <a:t>Click to edit Master text styles</a:t>
            </a:r>
          </a:p>
        </p:txBody>
      </p:sp>
      <p:cxnSp>
        <p:nvCxnSpPr>
          <p:cNvPr id="12" name="Straight Connector 11"/>
          <p:cNvCxnSpPr/>
          <p:nvPr userDrawn="1"/>
        </p:nvCxnSpPr>
        <p:spPr>
          <a:xfrm>
            <a:off x="466470" y="1010635"/>
            <a:ext cx="5003011" cy="0"/>
          </a:xfrm>
          <a:prstGeom prst="line">
            <a:avLst/>
          </a:prstGeom>
          <a:ln>
            <a:solidFill>
              <a:srgbClr val="BDBCC1"/>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userDrawn="1"/>
        </p:nvSpPr>
        <p:spPr>
          <a:xfrm>
            <a:off x="1654455" y="6528295"/>
            <a:ext cx="2397592" cy="261610"/>
          </a:xfrm>
          <a:prstGeom prst="rect">
            <a:avLst/>
          </a:prstGeom>
          <a:noFill/>
        </p:spPr>
        <p:txBody>
          <a:bodyPr wrap="square" rtlCol="0">
            <a:spAutoFit/>
          </a:bodyPr>
          <a:lstStyle/>
          <a:p>
            <a:r>
              <a:rPr lang="en-CA" sz="1050" dirty="0">
                <a:solidFill>
                  <a:srgbClr val="8D6F4A"/>
                </a:solidFill>
                <a:latin typeface="Open Sans" panose="020B0606030504020204" pitchFamily="34" charset="0"/>
                <a:ea typeface="Open Sans" panose="020B0606030504020204" pitchFamily="34" charset="0"/>
                <a:cs typeface="Open Sans" panose="020B0606030504020204" pitchFamily="34" charset="0"/>
              </a:rPr>
              <a:t>TSX-V: SSP  |  OTC: SSPXF</a:t>
            </a:r>
          </a:p>
        </p:txBody>
      </p:sp>
      <p:pic>
        <p:nvPicPr>
          <p:cNvPr id="14" name="Picture 13">
            <a:extLst>
              <a:ext uri="{FF2B5EF4-FFF2-40B4-BE49-F238E27FC236}">
                <a16:creationId xmlns:a16="http://schemas.microsoft.com/office/drawing/2014/main" id="{7753908D-B257-F042-84E2-5B63F04948F1}"/>
              </a:ext>
            </a:extLst>
          </p:cNvPr>
          <p:cNvPicPr>
            <a:picLocks noChangeAspect="1"/>
          </p:cNvPicPr>
          <p:nvPr userDrawn="1"/>
        </p:nvPicPr>
        <p:blipFill>
          <a:blip r:embed="rId3"/>
          <a:stretch>
            <a:fillRect/>
          </a:stretch>
        </p:blipFill>
        <p:spPr>
          <a:xfrm>
            <a:off x="615" y="6342203"/>
            <a:ext cx="1719465" cy="601812"/>
          </a:xfrm>
          <a:prstGeom prst="rect">
            <a:avLst/>
          </a:prstGeom>
        </p:spPr>
      </p:pic>
    </p:spTree>
    <p:extLst>
      <p:ext uri="{BB962C8B-B14F-4D97-AF65-F5344CB8AC3E}">
        <p14:creationId xmlns:p14="http://schemas.microsoft.com/office/powerpoint/2010/main" val="679833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69536" y="-598"/>
            <a:ext cx="4474464" cy="6858000"/>
          </a:xfrm>
          <a:prstGeom prst="rect">
            <a:avLst/>
          </a:prstGeom>
        </p:spPr>
      </p:pic>
      <p:sp>
        <p:nvSpPr>
          <p:cNvPr id="7" name="Content Placeholder 2"/>
          <p:cNvSpPr>
            <a:spLocks noGrp="1"/>
          </p:cNvSpPr>
          <p:nvPr>
            <p:ph idx="1" hasCustomPrompt="1"/>
          </p:nvPr>
        </p:nvSpPr>
        <p:spPr>
          <a:xfrm>
            <a:off x="468520" y="1084777"/>
            <a:ext cx="8420473" cy="4698961"/>
          </a:xfrm>
        </p:spPr>
        <p:txBody>
          <a:bodyPr lIns="0" rIns="0">
            <a:normAutofit/>
          </a:bodyPr>
          <a:lstStyle>
            <a:lvl1pPr marL="271463" indent="-271463">
              <a:buClr>
                <a:srgbClr val="BDBCC1"/>
              </a:buClr>
              <a:buFont typeface="Arial" panose="020B0604020202020204" pitchFamily="34" charset="0"/>
              <a:buChar cha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15963" indent="-258763">
              <a:buClr>
                <a:srgbClr val="BDBCC1"/>
              </a:buClr>
              <a:buFont typeface="Arial" panose="020B0604020202020204" pitchFamily="34" charset="0"/>
              <a:buChar cha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buClr>
                <a:srgbClr val="BDBCC1"/>
              </a:buClr>
              <a:buFont typeface="Arial" panose="020B0604020202020204" pitchFamily="34" charset="0"/>
              <a:buChar cha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a:defRPr>
                <a:solidFill>
                  <a:srgbClr val="646A6D"/>
                </a:solidFill>
              </a:defRPr>
            </a:lvl4pPr>
            <a:lvl5pPr>
              <a:defRPr>
                <a:solidFill>
                  <a:srgbClr val="646A6D"/>
                </a:solidFill>
              </a:defRPr>
            </a:lvl5pPr>
          </a:lstStyle>
          <a:p>
            <a:pPr lvl="0"/>
            <a:r>
              <a:rPr lang="en-CA" dirty="0"/>
              <a:t>Click to edit Master text styles</a:t>
            </a:r>
          </a:p>
          <a:p>
            <a:pPr lvl="1"/>
            <a:r>
              <a:rPr lang="en-CA" dirty="0"/>
              <a:t>Second level</a:t>
            </a:r>
          </a:p>
          <a:p>
            <a:pPr lvl="2"/>
            <a:r>
              <a:rPr lang="en-CA" dirty="0"/>
              <a:t>Third level</a:t>
            </a:r>
          </a:p>
        </p:txBody>
      </p:sp>
      <p:sp>
        <p:nvSpPr>
          <p:cNvPr id="8" name="Slide Number Placeholder 5"/>
          <p:cNvSpPr txBox="1">
            <a:spLocks/>
          </p:cNvSpPr>
          <p:nvPr userDrawn="1"/>
        </p:nvSpPr>
        <p:spPr>
          <a:xfrm>
            <a:off x="6664413" y="6492277"/>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050" b="0" i="0" kern="1200">
                <a:solidFill>
                  <a:srgbClr val="3F3F3F"/>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00CC4CE-6E2A-D244-93D4-4243FEEA9805}" type="slidenum">
              <a:rPr lang="en-US" smtClean="0"/>
              <a:pPr/>
              <a:t>‹#›</a:t>
            </a:fld>
            <a:endParaRPr lang="en-US" dirty="0"/>
          </a:p>
        </p:txBody>
      </p:sp>
      <p:sp>
        <p:nvSpPr>
          <p:cNvPr id="9" name="Title 1"/>
          <p:cNvSpPr>
            <a:spLocks noGrp="1"/>
          </p:cNvSpPr>
          <p:nvPr>
            <p:ph type="title"/>
          </p:nvPr>
        </p:nvSpPr>
        <p:spPr>
          <a:xfrm>
            <a:off x="467844" y="117334"/>
            <a:ext cx="8791176" cy="905425"/>
          </a:xfrm>
        </p:spPr>
        <p:txBody>
          <a:bodyPr lIns="0" rIns="0">
            <a:normAutofit/>
          </a:bodyPr>
          <a:lstStyle>
            <a:lvl1pPr algn="l">
              <a:defRPr sz="2200" b="0" i="0" cap="all">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CA" dirty="0"/>
              <a:t>Click to edit Master title style</a:t>
            </a:r>
            <a:endParaRPr lang="en-US" dirty="0"/>
          </a:p>
        </p:txBody>
      </p:sp>
      <p:sp>
        <p:nvSpPr>
          <p:cNvPr id="10" name="Content Placeholder 2"/>
          <p:cNvSpPr>
            <a:spLocks noGrp="1"/>
          </p:cNvSpPr>
          <p:nvPr>
            <p:ph idx="13" hasCustomPrompt="1"/>
          </p:nvPr>
        </p:nvSpPr>
        <p:spPr>
          <a:xfrm>
            <a:off x="468627" y="675659"/>
            <a:ext cx="8638070" cy="257021"/>
          </a:xfrm>
        </p:spPr>
        <p:txBody>
          <a:bodyPr lIns="0" rIns="0">
            <a:noAutofit/>
          </a:bodyPr>
          <a:lstStyle>
            <a:lvl1pPr marL="0" indent="0">
              <a:buNone/>
              <a:defRPr sz="1400" b="0" i="0">
                <a:solidFill>
                  <a:srgbClr val="8D6F4A"/>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200" b="0" i="0">
                <a:solidFill>
                  <a:srgbClr val="646A6D"/>
                </a:solidFill>
                <a:latin typeface="Calibri Light"/>
                <a:cs typeface="Calibri Light"/>
              </a:defRPr>
            </a:lvl2pPr>
            <a:lvl3pPr>
              <a:defRPr sz="1200" b="0" i="0">
                <a:solidFill>
                  <a:srgbClr val="646A6D"/>
                </a:solidFill>
                <a:latin typeface="Calibri Light"/>
                <a:cs typeface="Calibri Light"/>
              </a:defRPr>
            </a:lvl3pPr>
            <a:lvl4pPr>
              <a:defRPr>
                <a:solidFill>
                  <a:srgbClr val="646A6D"/>
                </a:solidFill>
              </a:defRPr>
            </a:lvl4pPr>
            <a:lvl5pPr>
              <a:defRPr>
                <a:solidFill>
                  <a:srgbClr val="646A6D"/>
                </a:solidFill>
              </a:defRPr>
            </a:lvl5pPr>
          </a:lstStyle>
          <a:p>
            <a:pPr lvl="0"/>
            <a:r>
              <a:rPr lang="en-CA" dirty="0"/>
              <a:t>Click to edit Master text styles</a:t>
            </a:r>
          </a:p>
        </p:txBody>
      </p:sp>
      <p:cxnSp>
        <p:nvCxnSpPr>
          <p:cNvPr id="12" name="Straight Connector 11"/>
          <p:cNvCxnSpPr/>
          <p:nvPr userDrawn="1"/>
        </p:nvCxnSpPr>
        <p:spPr>
          <a:xfrm>
            <a:off x="466470" y="1010635"/>
            <a:ext cx="5003011" cy="0"/>
          </a:xfrm>
          <a:prstGeom prst="line">
            <a:avLst/>
          </a:prstGeom>
          <a:ln>
            <a:solidFill>
              <a:srgbClr val="BDBCC1"/>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userDrawn="1"/>
        </p:nvSpPr>
        <p:spPr>
          <a:xfrm>
            <a:off x="1654455" y="6528295"/>
            <a:ext cx="2397592" cy="261610"/>
          </a:xfrm>
          <a:prstGeom prst="rect">
            <a:avLst/>
          </a:prstGeom>
          <a:noFill/>
        </p:spPr>
        <p:txBody>
          <a:bodyPr wrap="square" rtlCol="0">
            <a:spAutoFit/>
          </a:bodyPr>
          <a:lstStyle/>
          <a:p>
            <a:r>
              <a:rPr lang="en-CA" sz="1050" dirty="0">
                <a:solidFill>
                  <a:srgbClr val="8D6F4A"/>
                </a:solidFill>
                <a:latin typeface="Open Sans" panose="020B0606030504020204" pitchFamily="34" charset="0"/>
                <a:ea typeface="Open Sans" panose="020B0606030504020204" pitchFamily="34" charset="0"/>
                <a:cs typeface="Open Sans" panose="020B0606030504020204" pitchFamily="34" charset="0"/>
              </a:rPr>
              <a:t>TSX-V: SSP  |  OTC: SSPXF</a:t>
            </a:r>
          </a:p>
        </p:txBody>
      </p:sp>
      <p:pic>
        <p:nvPicPr>
          <p:cNvPr id="14" name="Picture 13">
            <a:extLst>
              <a:ext uri="{FF2B5EF4-FFF2-40B4-BE49-F238E27FC236}">
                <a16:creationId xmlns:a16="http://schemas.microsoft.com/office/drawing/2014/main" id="{29B8EC40-83F5-E947-B1B5-788CA6FC3553}"/>
              </a:ext>
            </a:extLst>
          </p:cNvPr>
          <p:cNvPicPr>
            <a:picLocks noChangeAspect="1"/>
          </p:cNvPicPr>
          <p:nvPr userDrawn="1"/>
        </p:nvPicPr>
        <p:blipFill>
          <a:blip r:embed="rId3"/>
          <a:stretch>
            <a:fillRect/>
          </a:stretch>
        </p:blipFill>
        <p:spPr>
          <a:xfrm>
            <a:off x="615" y="6342203"/>
            <a:ext cx="1719465" cy="601812"/>
          </a:xfrm>
          <a:prstGeom prst="rect">
            <a:avLst/>
          </a:prstGeom>
        </p:spPr>
      </p:pic>
    </p:spTree>
    <p:extLst>
      <p:ext uri="{BB962C8B-B14F-4D97-AF65-F5344CB8AC3E}">
        <p14:creationId xmlns:p14="http://schemas.microsoft.com/office/powerpoint/2010/main" val="19914530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Slide Number Placeholder 5"/>
          <p:cNvSpPr txBox="1">
            <a:spLocks/>
          </p:cNvSpPr>
          <p:nvPr userDrawn="1"/>
        </p:nvSpPr>
        <p:spPr>
          <a:xfrm>
            <a:off x="6664413" y="6492277"/>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050" b="0" i="0" kern="1200">
                <a:solidFill>
                  <a:srgbClr val="3F3F3F"/>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00CC4CE-6E2A-D244-93D4-4243FEEA9805}" type="slidenum">
              <a:rPr lang="en-US" smtClean="0"/>
              <a:pPr/>
              <a:t>‹#›</a:t>
            </a:fld>
            <a:endParaRPr lang="en-US" dirty="0"/>
          </a:p>
        </p:txBody>
      </p:sp>
      <p:sp>
        <p:nvSpPr>
          <p:cNvPr id="12" name="Title 1"/>
          <p:cNvSpPr>
            <a:spLocks noGrp="1"/>
          </p:cNvSpPr>
          <p:nvPr>
            <p:ph type="title"/>
          </p:nvPr>
        </p:nvSpPr>
        <p:spPr>
          <a:xfrm>
            <a:off x="467844" y="117334"/>
            <a:ext cx="8791176" cy="905425"/>
          </a:xfrm>
        </p:spPr>
        <p:txBody>
          <a:bodyPr lIns="0" rIns="0">
            <a:normAutofit/>
          </a:bodyPr>
          <a:lstStyle>
            <a:lvl1pPr algn="l">
              <a:defRPr sz="2200" b="0" i="0" cap="all">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CA" dirty="0"/>
              <a:t>Click to edit Master title style</a:t>
            </a:r>
            <a:endParaRPr lang="en-US" dirty="0"/>
          </a:p>
        </p:txBody>
      </p:sp>
      <p:sp>
        <p:nvSpPr>
          <p:cNvPr id="13" name="Content Placeholder 2"/>
          <p:cNvSpPr>
            <a:spLocks noGrp="1"/>
          </p:cNvSpPr>
          <p:nvPr>
            <p:ph idx="13" hasCustomPrompt="1"/>
          </p:nvPr>
        </p:nvSpPr>
        <p:spPr>
          <a:xfrm>
            <a:off x="468627" y="675659"/>
            <a:ext cx="8638070" cy="257021"/>
          </a:xfrm>
        </p:spPr>
        <p:txBody>
          <a:bodyPr lIns="0" rIns="0">
            <a:noAutofit/>
          </a:bodyPr>
          <a:lstStyle>
            <a:lvl1pPr marL="0" indent="0">
              <a:buNone/>
              <a:defRPr sz="1400" b="0" i="0">
                <a:solidFill>
                  <a:srgbClr val="8D6F4A"/>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200" b="0" i="0">
                <a:solidFill>
                  <a:srgbClr val="646A6D"/>
                </a:solidFill>
                <a:latin typeface="Calibri Light"/>
                <a:cs typeface="Calibri Light"/>
              </a:defRPr>
            </a:lvl2pPr>
            <a:lvl3pPr>
              <a:defRPr sz="1200" b="0" i="0">
                <a:solidFill>
                  <a:srgbClr val="646A6D"/>
                </a:solidFill>
                <a:latin typeface="Calibri Light"/>
                <a:cs typeface="Calibri Light"/>
              </a:defRPr>
            </a:lvl3pPr>
            <a:lvl4pPr>
              <a:defRPr>
                <a:solidFill>
                  <a:srgbClr val="646A6D"/>
                </a:solidFill>
              </a:defRPr>
            </a:lvl4pPr>
            <a:lvl5pPr>
              <a:defRPr>
                <a:solidFill>
                  <a:srgbClr val="646A6D"/>
                </a:solidFill>
              </a:defRPr>
            </a:lvl5pPr>
          </a:lstStyle>
          <a:p>
            <a:pPr lvl="0"/>
            <a:r>
              <a:rPr lang="en-CA" dirty="0"/>
              <a:t>Click to edit Master text styles</a:t>
            </a:r>
          </a:p>
        </p:txBody>
      </p:sp>
      <p:cxnSp>
        <p:nvCxnSpPr>
          <p:cNvPr id="14" name="Straight Connector 13"/>
          <p:cNvCxnSpPr/>
          <p:nvPr userDrawn="1"/>
        </p:nvCxnSpPr>
        <p:spPr>
          <a:xfrm>
            <a:off x="466470" y="1010635"/>
            <a:ext cx="5003011" cy="0"/>
          </a:xfrm>
          <a:prstGeom prst="line">
            <a:avLst/>
          </a:prstGeom>
          <a:ln>
            <a:solidFill>
              <a:srgbClr val="BDBCC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userDrawn="1"/>
        </p:nvSpPr>
        <p:spPr>
          <a:xfrm>
            <a:off x="1654455" y="6528295"/>
            <a:ext cx="2397592" cy="261610"/>
          </a:xfrm>
          <a:prstGeom prst="rect">
            <a:avLst/>
          </a:prstGeom>
          <a:noFill/>
        </p:spPr>
        <p:txBody>
          <a:bodyPr wrap="square" rtlCol="0">
            <a:spAutoFit/>
          </a:bodyPr>
          <a:lstStyle/>
          <a:p>
            <a:r>
              <a:rPr lang="en-CA" sz="1050" dirty="0">
                <a:solidFill>
                  <a:srgbClr val="8D6F4A"/>
                </a:solidFill>
                <a:latin typeface="Open Sans" panose="020B0606030504020204" pitchFamily="34" charset="0"/>
                <a:ea typeface="Open Sans" panose="020B0606030504020204" pitchFamily="34" charset="0"/>
                <a:cs typeface="Open Sans" panose="020B0606030504020204" pitchFamily="34" charset="0"/>
              </a:rPr>
              <a:t>TSX-V: SSP  |  OTC: SSPXF</a:t>
            </a:r>
          </a:p>
        </p:txBody>
      </p:sp>
      <p:pic>
        <p:nvPicPr>
          <p:cNvPr id="9" name="Picture 8">
            <a:extLst>
              <a:ext uri="{FF2B5EF4-FFF2-40B4-BE49-F238E27FC236}">
                <a16:creationId xmlns:a16="http://schemas.microsoft.com/office/drawing/2014/main" id="{96F03A8A-FD66-4B44-A5F4-098618DACF6D}"/>
              </a:ext>
            </a:extLst>
          </p:cNvPr>
          <p:cNvPicPr>
            <a:picLocks noChangeAspect="1"/>
          </p:cNvPicPr>
          <p:nvPr userDrawn="1"/>
        </p:nvPicPr>
        <p:blipFill>
          <a:blip r:embed="rId2"/>
          <a:stretch>
            <a:fillRect/>
          </a:stretch>
        </p:blipFill>
        <p:spPr>
          <a:xfrm>
            <a:off x="615" y="6342203"/>
            <a:ext cx="1719465" cy="601812"/>
          </a:xfrm>
          <a:prstGeom prst="rect">
            <a:avLst/>
          </a:prstGeom>
        </p:spPr>
      </p:pic>
    </p:spTree>
    <p:extLst>
      <p:ext uri="{BB962C8B-B14F-4D97-AF65-F5344CB8AC3E}">
        <p14:creationId xmlns:p14="http://schemas.microsoft.com/office/powerpoint/2010/main" val="28010889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Slide Number Placeholder 5"/>
          <p:cNvSpPr txBox="1">
            <a:spLocks/>
          </p:cNvSpPr>
          <p:nvPr userDrawn="1"/>
        </p:nvSpPr>
        <p:spPr>
          <a:xfrm>
            <a:off x="6664413" y="6492277"/>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050" b="0" i="0" kern="1200">
                <a:solidFill>
                  <a:srgbClr val="3F3F3F"/>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00CC4CE-6E2A-D244-93D4-4243FEEA9805}" type="slidenum">
              <a:rPr lang="en-US" smtClean="0"/>
              <a:pPr/>
              <a:t>‹#›</a:t>
            </a:fld>
            <a:endParaRPr lang="en-US" dirty="0"/>
          </a:p>
        </p:txBody>
      </p:sp>
      <p:sp>
        <p:nvSpPr>
          <p:cNvPr id="12" name="Title 1"/>
          <p:cNvSpPr>
            <a:spLocks noGrp="1"/>
          </p:cNvSpPr>
          <p:nvPr>
            <p:ph type="title"/>
          </p:nvPr>
        </p:nvSpPr>
        <p:spPr>
          <a:xfrm>
            <a:off x="467844" y="117334"/>
            <a:ext cx="8791176" cy="905425"/>
          </a:xfrm>
        </p:spPr>
        <p:txBody>
          <a:bodyPr lIns="0" rIns="0">
            <a:normAutofit/>
          </a:bodyPr>
          <a:lstStyle>
            <a:lvl1pPr algn="l">
              <a:defRPr sz="2200" b="0" i="0" cap="all">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CA" dirty="0"/>
              <a:t>Click to edit Master title style</a:t>
            </a:r>
            <a:endParaRPr lang="en-US" dirty="0"/>
          </a:p>
        </p:txBody>
      </p:sp>
      <p:sp>
        <p:nvSpPr>
          <p:cNvPr id="13" name="Content Placeholder 2"/>
          <p:cNvSpPr>
            <a:spLocks noGrp="1"/>
          </p:cNvSpPr>
          <p:nvPr>
            <p:ph idx="13" hasCustomPrompt="1"/>
          </p:nvPr>
        </p:nvSpPr>
        <p:spPr>
          <a:xfrm>
            <a:off x="468627" y="675659"/>
            <a:ext cx="8638070" cy="257021"/>
          </a:xfrm>
        </p:spPr>
        <p:txBody>
          <a:bodyPr lIns="0" rIns="0">
            <a:noAutofit/>
          </a:bodyPr>
          <a:lstStyle>
            <a:lvl1pPr marL="0" indent="0">
              <a:buNone/>
              <a:defRPr sz="1400" b="0" i="0">
                <a:solidFill>
                  <a:srgbClr val="8D6F4A"/>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200" b="0" i="0">
                <a:solidFill>
                  <a:srgbClr val="646A6D"/>
                </a:solidFill>
                <a:latin typeface="Calibri Light"/>
                <a:cs typeface="Calibri Light"/>
              </a:defRPr>
            </a:lvl2pPr>
            <a:lvl3pPr>
              <a:defRPr sz="1200" b="0" i="0">
                <a:solidFill>
                  <a:srgbClr val="646A6D"/>
                </a:solidFill>
                <a:latin typeface="Calibri Light"/>
                <a:cs typeface="Calibri Light"/>
              </a:defRPr>
            </a:lvl3pPr>
            <a:lvl4pPr>
              <a:defRPr>
                <a:solidFill>
                  <a:srgbClr val="646A6D"/>
                </a:solidFill>
              </a:defRPr>
            </a:lvl4pPr>
            <a:lvl5pPr>
              <a:defRPr>
                <a:solidFill>
                  <a:srgbClr val="646A6D"/>
                </a:solidFill>
              </a:defRPr>
            </a:lvl5pPr>
          </a:lstStyle>
          <a:p>
            <a:pPr lvl="0"/>
            <a:r>
              <a:rPr lang="en-CA" dirty="0"/>
              <a:t>Click to edit Master text styles</a:t>
            </a:r>
          </a:p>
        </p:txBody>
      </p:sp>
      <p:cxnSp>
        <p:nvCxnSpPr>
          <p:cNvPr id="14" name="Straight Connector 13"/>
          <p:cNvCxnSpPr/>
          <p:nvPr userDrawn="1"/>
        </p:nvCxnSpPr>
        <p:spPr>
          <a:xfrm>
            <a:off x="466470" y="1010635"/>
            <a:ext cx="5003011" cy="0"/>
          </a:xfrm>
          <a:prstGeom prst="line">
            <a:avLst/>
          </a:prstGeom>
          <a:ln>
            <a:solidFill>
              <a:srgbClr val="BDBCC1"/>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690389B9-9A8B-4644-8150-018AC6ACE023}"/>
              </a:ext>
            </a:extLst>
          </p:cNvPr>
          <p:cNvPicPr>
            <a:picLocks noChangeAspect="1"/>
          </p:cNvPicPr>
          <p:nvPr userDrawn="1"/>
        </p:nvPicPr>
        <p:blipFill>
          <a:blip r:embed="rId2"/>
          <a:stretch>
            <a:fillRect/>
          </a:stretch>
        </p:blipFill>
        <p:spPr>
          <a:xfrm>
            <a:off x="615" y="6342203"/>
            <a:ext cx="1719465" cy="601812"/>
          </a:xfrm>
          <a:prstGeom prst="rect">
            <a:avLst/>
          </a:prstGeom>
        </p:spPr>
      </p:pic>
    </p:spTree>
    <p:extLst>
      <p:ext uri="{BB962C8B-B14F-4D97-AF65-F5344CB8AC3E}">
        <p14:creationId xmlns:p14="http://schemas.microsoft.com/office/powerpoint/2010/main" val="652659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2164" y="185658"/>
            <a:ext cx="7772400" cy="338554"/>
          </a:xfrm>
        </p:spPr>
        <p:txBody>
          <a:bodyPr lIns="0" tIns="0" rIns="0" bIns="0">
            <a:spAutoFit/>
          </a:bodyPr>
          <a:lstStyle>
            <a:lvl1pPr algn="l">
              <a:defRPr sz="2200" b="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CA" dirty="0"/>
              <a:t>Click to edit Master title style</a:t>
            </a:r>
            <a:endParaRPr lang="en-US" dirty="0"/>
          </a:p>
        </p:txBody>
      </p:sp>
      <p:sp>
        <p:nvSpPr>
          <p:cNvPr id="3" name="Subtitle 2"/>
          <p:cNvSpPr>
            <a:spLocks noGrp="1"/>
          </p:cNvSpPr>
          <p:nvPr>
            <p:ph type="subTitle" idx="1"/>
          </p:nvPr>
        </p:nvSpPr>
        <p:spPr>
          <a:xfrm>
            <a:off x="392164" y="619612"/>
            <a:ext cx="6400800" cy="215444"/>
          </a:xfrm>
        </p:spPr>
        <p:txBody>
          <a:bodyPr lIns="0" tIns="0" rIns="0" bIns="0">
            <a:spAutoFit/>
          </a:bodyPr>
          <a:lstStyle>
            <a:lvl1pPr marL="0" indent="0" algn="l">
              <a:buNone/>
              <a:defRPr sz="1400">
                <a:solidFill>
                  <a:srgbClr val="8D6F4A"/>
                </a:solidFill>
                <a:latin typeface="Open Sans" panose="020B0606030504020204" pitchFamily="34" charset="0"/>
                <a:ea typeface="Open Sans" panose="020B0606030504020204" pitchFamily="34" charset="0"/>
                <a:cs typeface="Open Sans" panose="020B0606030504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CA" dirty="0"/>
              <a:t>Click to edit Master subtitle style</a:t>
            </a:r>
            <a:endParaRPr lang="en-US" dirty="0"/>
          </a:p>
        </p:txBody>
      </p:sp>
      <p:sp>
        <p:nvSpPr>
          <p:cNvPr id="10" name="Content Placeholder 2"/>
          <p:cNvSpPr>
            <a:spLocks noGrp="1"/>
          </p:cNvSpPr>
          <p:nvPr>
            <p:ph idx="13"/>
          </p:nvPr>
        </p:nvSpPr>
        <p:spPr>
          <a:xfrm>
            <a:off x="393495" y="1242291"/>
            <a:ext cx="8229600" cy="768928"/>
          </a:xfrm>
        </p:spPr>
        <p:txBody>
          <a:bodyPr lIns="0" tIns="0" rIns="0" bIns="0">
            <a:spAutoFit/>
          </a:bodyPr>
          <a:lstStyle>
            <a:lvl1pPr marL="171450" indent="-171450">
              <a:spcBef>
                <a:spcPts val="0"/>
              </a:spcBef>
              <a:spcAft>
                <a:spcPts val="1125"/>
              </a:spcAft>
              <a:buClr>
                <a:srgbClr val="BDBCC1"/>
              </a:buClr>
              <a:buSzPct val="80000"/>
              <a:buFontTx/>
              <a:buBlip>
                <a:blip r:embed="rId3"/>
              </a:buBlip>
              <a:defRPr sz="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70297" indent="-127397">
              <a:buClr>
                <a:srgbClr val="BDBCC1"/>
              </a:buClr>
              <a:buSzPct val="105000"/>
              <a:buFont typeface="Arial"/>
              <a:buChar char="•"/>
              <a:defRPr sz="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buClr>
                <a:srgbClr val="BDBCC1"/>
              </a:buClr>
              <a:buFont typeface="Lucida Grande"/>
              <a:buChar char="-"/>
              <a:defRPr sz="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a:defRPr>
                <a:latin typeface="Arial"/>
                <a:cs typeface="Arial"/>
              </a:defRPr>
            </a:lvl4pPr>
            <a:lvl5pPr>
              <a:defRPr>
                <a:latin typeface="Arial"/>
                <a:cs typeface="Arial"/>
              </a:defRPr>
            </a:lvl5pPr>
          </a:lstStyle>
          <a:p>
            <a:pPr lvl="0"/>
            <a:r>
              <a:rPr lang="en-CA" dirty="0"/>
              <a:t>Click to edit Master text styles</a:t>
            </a:r>
          </a:p>
          <a:p>
            <a:pPr lvl="1"/>
            <a:r>
              <a:rPr lang="en-CA" dirty="0"/>
              <a:t>Second level</a:t>
            </a:r>
          </a:p>
          <a:p>
            <a:pPr lvl="2"/>
            <a:r>
              <a:rPr lang="en-CA" dirty="0"/>
              <a:t>Third level</a:t>
            </a:r>
          </a:p>
        </p:txBody>
      </p:sp>
      <p:sp>
        <p:nvSpPr>
          <p:cNvPr id="6" name="Slide Number Placeholder 5"/>
          <p:cNvSpPr>
            <a:spLocks noGrp="1"/>
          </p:cNvSpPr>
          <p:nvPr>
            <p:ph type="sldNum" sz="quarter" idx="4"/>
          </p:nvPr>
        </p:nvSpPr>
        <p:spPr>
          <a:xfrm>
            <a:off x="6815474" y="6475527"/>
            <a:ext cx="2133600" cy="365125"/>
          </a:xfrm>
          <a:prstGeom prst="rect">
            <a:avLst/>
          </a:prstGeom>
        </p:spPr>
        <p:txBody>
          <a:bodyPr vert="horz" lIns="91440" tIns="45720" rIns="91440" bIns="45720" rtlCol="0" anchor="ctr"/>
          <a:lstStyle>
            <a:lvl1pPr algn="r">
              <a:defRPr sz="825">
                <a:solidFill>
                  <a:schemeClr val="tx1">
                    <a:tint val="75000"/>
                  </a:schemeClr>
                </a:solidFill>
                <a:latin typeface="Arial"/>
                <a:cs typeface="Arial"/>
              </a:defRPr>
            </a:lvl1pPr>
          </a:lstStyle>
          <a:p>
            <a:fld id="{C70D2A31-47D4-2E4A-B50F-E397204F489E}"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60426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701397" y="-598"/>
            <a:ext cx="4440910" cy="6858000"/>
          </a:xfrm>
          <a:prstGeom prst="rect">
            <a:avLst/>
          </a:prstGeom>
        </p:spPr>
      </p:pic>
      <p:sp>
        <p:nvSpPr>
          <p:cNvPr id="3" name="Content Placeholder 2"/>
          <p:cNvSpPr>
            <a:spLocks noGrp="1"/>
          </p:cNvSpPr>
          <p:nvPr>
            <p:ph idx="1" hasCustomPrompt="1"/>
          </p:nvPr>
        </p:nvSpPr>
        <p:spPr>
          <a:xfrm>
            <a:off x="462552" y="1094823"/>
            <a:ext cx="8420473" cy="4698961"/>
          </a:xfrm>
          <a:ln>
            <a:noFill/>
          </a:ln>
        </p:spPr>
        <p:txBody>
          <a:bodyPr lIns="0" rIns="0">
            <a:normAutofit/>
          </a:bodyPr>
          <a:lstStyle>
            <a:lvl1pPr marL="271463" indent="-271463">
              <a:buClr>
                <a:srgbClr val="BDBCC1"/>
              </a:buClr>
              <a:buFont typeface="Arial" panose="020B0604020202020204" pitchFamily="34" charset="0"/>
              <a:buChar cha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15963" indent="-258763">
              <a:buClr>
                <a:srgbClr val="BDBCC1"/>
              </a:buClr>
              <a:buFont typeface="Arial" panose="020B0604020202020204" pitchFamily="34" charset="0"/>
              <a:buChar cha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buClr>
                <a:srgbClr val="BDBCC1"/>
              </a:buClr>
              <a:buFont typeface="Arial" panose="020B0604020202020204" pitchFamily="34" charset="0"/>
              <a:buChar cha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a:defRPr>
                <a:solidFill>
                  <a:srgbClr val="646A6D"/>
                </a:solidFill>
              </a:defRPr>
            </a:lvl4pPr>
            <a:lvl5pPr>
              <a:defRPr>
                <a:solidFill>
                  <a:srgbClr val="646A6D"/>
                </a:solidFill>
              </a:defRPr>
            </a:lvl5pPr>
          </a:lstStyle>
          <a:p>
            <a:pPr lvl="0"/>
            <a:r>
              <a:rPr lang="en-CA" dirty="0"/>
              <a:t>Click to edit Master text styles</a:t>
            </a:r>
          </a:p>
          <a:p>
            <a:pPr lvl="1"/>
            <a:r>
              <a:rPr lang="en-CA" dirty="0"/>
              <a:t>Second level</a:t>
            </a:r>
          </a:p>
          <a:p>
            <a:pPr lvl="2"/>
            <a:r>
              <a:rPr lang="en-CA" dirty="0"/>
              <a:t>Third level</a:t>
            </a:r>
          </a:p>
        </p:txBody>
      </p:sp>
      <p:sp>
        <p:nvSpPr>
          <p:cNvPr id="6" name="Slide Number Placeholder 5"/>
          <p:cNvSpPr>
            <a:spLocks noGrp="1"/>
          </p:cNvSpPr>
          <p:nvPr>
            <p:ph type="sldNum" sz="quarter" idx="12"/>
          </p:nvPr>
        </p:nvSpPr>
        <p:spPr>
          <a:xfrm>
            <a:off x="6664413" y="6492277"/>
            <a:ext cx="2133600" cy="365125"/>
          </a:xfrm>
        </p:spPr>
        <p:txBody>
          <a:bodyPr/>
          <a:lstStyle>
            <a:lvl1pPr>
              <a:defRPr sz="1050" b="0" i="0">
                <a:solidFill>
                  <a:srgbClr val="3F3F3F"/>
                </a:solidFill>
                <a:latin typeface="Calibri"/>
                <a:cs typeface="Calibri"/>
              </a:defRPr>
            </a:lvl1pPr>
          </a:lstStyle>
          <a:p>
            <a:fld id="{800CC4CE-6E2A-D244-93D4-4243FEEA9805}" type="slidenum">
              <a:rPr lang="en-US" smtClean="0"/>
              <a:pPr/>
              <a:t>‹#›</a:t>
            </a:fld>
            <a:endParaRPr lang="en-US" dirty="0"/>
          </a:p>
        </p:txBody>
      </p:sp>
      <p:sp>
        <p:nvSpPr>
          <p:cNvPr id="2" name="Title 1"/>
          <p:cNvSpPr>
            <a:spLocks noGrp="1"/>
          </p:cNvSpPr>
          <p:nvPr>
            <p:ph type="title"/>
          </p:nvPr>
        </p:nvSpPr>
        <p:spPr>
          <a:xfrm>
            <a:off x="462552" y="85933"/>
            <a:ext cx="8791176" cy="905425"/>
          </a:xfrm>
          <a:ln>
            <a:noFill/>
          </a:ln>
        </p:spPr>
        <p:txBody>
          <a:bodyPr lIns="0" rIns="0">
            <a:normAutofit/>
          </a:bodyPr>
          <a:lstStyle>
            <a:lvl1pPr algn="l">
              <a:defRPr sz="2200" b="0" i="0" cap="all">
                <a:solidFill>
                  <a:srgbClr val="3F3F3F"/>
                </a:solidFill>
                <a:latin typeface="Roboto" panose="02000000000000000000" pitchFamily="2" charset="0"/>
                <a:ea typeface="Roboto" panose="02000000000000000000" pitchFamily="2" charset="0"/>
                <a:cs typeface="Roboto" panose="02000000000000000000" pitchFamily="2" charset="0"/>
              </a:defRPr>
            </a:lvl1pPr>
          </a:lstStyle>
          <a:p>
            <a:r>
              <a:rPr lang="en-CA" dirty="0"/>
              <a:t>Click to edit Master title style</a:t>
            </a:r>
            <a:endParaRPr lang="en-US" dirty="0"/>
          </a:p>
        </p:txBody>
      </p:sp>
      <p:sp>
        <p:nvSpPr>
          <p:cNvPr id="8" name="Content Placeholder 2"/>
          <p:cNvSpPr>
            <a:spLocks noGrp="1"/>
          </p:cNvSpPr>
          <p:nvPr>
            <p:ph idx="13" hasCustomPrompt="1"/>
          </p:nvPr>
        </p:nvSpPr>
        <p:spPr>
          <a:xfrm>
            <a:off x="462552" y="662175"/>
            <a:ext cx="8638070" cy="257021"/>
          </a:xfrm>
          <a:ln>
            <a:noFill/>
          </a:ln>
        </p:spPr>
        <p:txBody>
          <a:bodyPr lIns="0" rIns="0">
            <a:noAutofit/>
          </a:bodyPr>
          <a:lstStyle>
            <a:lvl1pPr marL="0" indent="0">
              <a:buNone/>
              <a:defRPr sz="1400" b="0" i="0">
                <a:solidFill>
                  <a:srgbClr val="8D6F4A"/>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200" b="0" i="0">
                <a:solidFill>
                  <a:srgbClr val="646A6D"/>
                </a:solidFill>
                <a:latin typeface="Calibri Light"/>
                <a:cs typeface="Calibri Light"/>
              </a:defRPr>
            </a:lvl2pPr>
            <a:lvl3pPr>
              <a:defRPr sz="1200" b="0" i="0">
                <a:solidFill>
                  <a:srgbClr val="646A6D"/>
                </a:solidFill>
                <a:latin typeface="Calibri Light"/>
                <a:cs typeface="Calibri Light"/>
              </a:defRPr>
            </a:lvl3pPr>
            <a:lvl4pPr>
              <a:defRPr>
                <a:solidFill>
                  <a:srgbClr val="646A6D"/>
                </a:solidFill>
              </a:defRPr>
            </a:lvl4pPr>
            <a:lvl5pPr>
              <a:defRPr>
                <a:solidFill>
                  <a:srgbClr val="646A6D"/>
                </a:solidFill>
              </a:defRPr>
            </a:lvl5pPr>
          </a:lstStyle>
          <a:p>
            <a:pPr lvl="0"/>
            <a:r>
              <a:rPr lang="en-CA" dirty="0"/>
              <a:t>Click to edit Master text styles</a:t>
            </a:r>
          </a:p>
        </p:txBody>
      </p:sp>
      <p:pic>
        <p:nvPicPr>
          <p:cNvPr id="4" name="Picture 3"/>
          <p:cNvPicPr>
            <a:picLocks noChangeAspect="1"/>
          </p:cNvPicPr>
          <p:nvPr userDrawn="1"/>
        </p:nvPicPr>
        <p:blipFill>
          <a:blip r:embed="rId3"/>
          <a:stretch>
            <a:fillRect/>
          </a:stretch>
        </p:blipFill>
        <p:spPr>
          <a:xfrm>
            <a:off x="0" y="6344073"/>
            <a:ext cx="1719465" cy="601812"/>
          </a:xfrm>
          <a:prstGeom prst="rect">
            <a:avLst/>
          </a:prstGeom>
        </p:spPr>
      </p:pic>
      <p:cxnSp>
        <p:nvCxnSpPr>
          <p:cNvPr id="9" name="Straight Connector 8"/>
          <p:cNvCxnSpPr/>
          <p:nvPr userDrawn="1"/>
        </p:nvCxnSpPr>
        <p:spPr>
          <a:xfrm>
            <a:off x="466470" y="1010635"/>
            <a:ext cx="5003011" cy="0"/>
          </a:xfrm>
          <a:prstGeom prst="line">
            <a:avLst/>
          </a:prstGeom>
          <a:ln>
            <a:solidFill>
              <a:srgbClr val="BDBCC1"/>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userDrawn="1"/>
        </p:nvSpPr>
        <p:spPr>
          <a:xfrm>
            <a:off x="1654455" y="6528295"/>
            <a:ext cx="2397592" cy="253916"/>
          </a:xfrm>
          <a:prstGeom prst="rect">
            <a:avLst/>
          </a:prstGeom>
          <a:noFill/>
          <a:ln>
            <a:noFill/>
          </a:ln>
        </p:spPr>
        <p:txBody>
          <a:bodyPr wrap="square" rtlCol="0">
            <a:spAutoFit/>
          </a:bodyPr>
          <a:lstStyle/>
          <a:p>
            <a:r>
              <a:rPr lang="en-CA" sz="1050" dirty="0">
                <a:solidFill>
                  <a:srgbClr val="8D6F4A"/>
                </a:solidFill>
                <a:latin typeface="Open Sans" panose="020B0606030504020204" pitchFamily="34" charset="0"/>
                <a:ea typeface="Open Sans" panose="020B0606030504020204" pitchFamily="34" charset="0"/>
                <a:cs typeface="Open Sans" panose="020B0606030504020204" pitchFamily="34" charset="0"/>
              </a:rPr>
              <a:t>TSX-V: SSP  |  OTCQX: SSPXF</a:t>
            </a:r>
          </a:p>
        </p:txBody>
      </p:sp>
    </p:spTree>
    <p:extLst>
      <p:ext uri="{BB962C8B-B14F-4D97-AF65-F5344CB8AC3E}">
        <p14:creationId xmlns:p14="http://schemas.microsoft.com/office/powerpoint/2010/main" val="1012777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69536" y="0"/>
            <a:ext cx="4474464" cy="6858000"/>
          </a:xfrm>
          <a:prstGeom prst="rect">
            <a:avLst/>
          </a:prstGeom>
        </p:spPr>
      </p:pic>
      <p:sp>
        <p:nvSpPr>
          <p:cNvPr id="3" name="Content Placeholder 2"/>
          <p:cNvSpPr>
            <a:spLocks noGrp="1"/>
          </p:cNvSpPr>
          <p:nvPr>
            <p:ph idx="1" hasCustomPrompt="1"/>
          </p:nvPr>
        </p:nvSpPr>
        <p:spPr>
          <a:xfrm>
            <a:off x="465058" y="1092834"/>
            <a:ext cx="8420473" cy="4698961"/>
          </a:xfrm>
        </p:spPr>
        <p:txBody>
          <a:bodyPr lIns="0" rIns="0">
            <a:normAutofit/>
          </a:bodyPr>
          <a:lstStyle>
            <a:lvl1pPr marL="271463" indent="-271463">
              <a:buClr>
                <a:srgbClr val="BDBCC1"/>
              </a:buClr>
              <a:buFont typeface="Arial" panose="020B0604020202020204" pitchFamily="34" charset="0"/>
              <a:buChar cha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15963" indent="-258763">
              <a:buClr>
                <a:srgbClr val="BDBCC1"/>
              </a:buClr>
              <a:buFont typeface="Arial" panose="020B0604020202020204" pitchFamily="34" charset="0"/>
              <a:buChar cha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buClr>
                <a:srgbClr val="BDBCC1"/>
              </a:buClr>
              <a:buFont typeface="Arial" panose="020B0604020202020204" pitchFamily="34" charset="0"/>
              <a:buChar cha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a:defRPr>
                <a:solidFill>
                  <a:srgbClr val="646A6D"/>
                </a:solidFill>
              </a:defRPr>
            </a:lvl4pPr>
            <a:lvl5pPr>
              <a:defRPr>
                <a:solidFill>
                  <a:srgbClr val="646A6D"/>
                </a:solidFill>
              </a:defRPr>
            </a:lvl5pPr>
          </a:lstStyle>
          <a:p>
            <a:pPr lvl="0"/>
            <a:r>
              <a:rPr lang="en-CA" dirty="0"/>
              <a:t>Click to edit Master text styles</a:t>
            </a:r>
          </a:p>
          <a:p>
            <a:pPr lvl="1"/>
            <a:r>
              <a:rPr lang="en-CA" dirty="0"/>
              <a:t>Second level</a:t>
            </a:r>
          </a:p>
          <a:p>
            <a:pPr lvl="2"/>
            <a:r>
              <a:rPr lang="en-CA" dirty="0"/>
              <a:t>Third level</a:t>
            </a:r>
          </a:p>
        </p:txBody>
      </p:sp>
      <p:sp>
        <p:nvSpPr>
          <p:cNvPr id="6" name="Slide Number Placeholder 5"/>
          <p:cNvSpPr>
            <a:spLocks noGrp="1"/>
          </p:cNvSpPr>
          <p:nvPr>
            <p:ph type="sldNum" sz="quarter" idx="12"/>
          </p:nvPr>
        </p:nvSpPr>
        <p:spPr>
          <a:xfrm>
            <a:off x="6664413" y="6492277"/>
            <a:ext cx="2133600" cy="365125"/>
          </a:xfrm>
        </p:spPr>
        <p:txBody>
          <a:bodyPr/>
          <a:lstStyle>
            <a:lvl1pPr>
              <a:defRPr sz="1050" b="0" i="0">
                <a:solidFill>
                  <a:srgbClr val="3F3F3F"/>
                </a:solidFill>
                <a:latin typeface="Calibri"/>
                <a:cs typeface="Calibri"/>
              </a:defRPr>
            </a:lvl1pPr>
          </a:lstStyle>
          <a:p>
            <a:fld id="{800CC4CE-6E2A-D244-93D4-4243FEEA9805}" type="slidenum">
              <a:rPr lang="en-US" smtClean="0"/>
              <a:pPr/>
              <a:t>‹#›</a:t>
            </a:fld>
            <a:endParaRPr lang="en-US" dirty="0"/>
          </a:p>
        </p:txBody>
      </p:sp>
      <p:sp>
        <p:nvSpPr>
          <p:cNvPr id="2" name="Title 1"/>
          <p:cNvSpPr>
            <a:spLocks noGrp="1"/>
          </p:cNvSpPr>
          <p:nvPr>
            <p:ph type="title"/>
          </p:nvPr>
        </p:nvSpPr>
        <p:spPr>
          <a:xfrm>
            <a:off x="465058" y="107961"/>
            <a:ext cx="8791176" cy="905425"/>
          </a:xfrm>
        </p:spPr>
        <p:txBody>
          <a:bodyPr lIns="0" rIns="0">
            <a:normAutofit/>
          </a:bodyPr>
          <a:lstStyle>
            <a:lvl1pPr algn="l">
              <a:defRPr sz="2200" b="0" i="0" cap="all">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CA" dirty="0"/>
              <a:t>Click to edit Master title style</a:t>
            </a:r>
            <a:endParaRPr lang="en-US" dirty="0"/>
          </a:p>
        </p:txBody>
      </p:sp>
      <p:sp>
        <p:nvSpPr>
          <p:cNvPr id="8" name="Content Placeholder 2"/>
          <p:cNvSpPr>
            <a:spLocks noGrp="1"/>
          </p:cNvSpPr>
          <p:nvPr>
            <p:ph idx="13" hasCustomPrompt="1"/>
          </p:nvPr>
        </p:nvSpPr>
        <p:spPr>
          <a:xfrm>
            <a:off x="465058" y="675223"/>
            <a:ext cx="8638070" cy="257021"/>
          </a:xfrm>
        </p:spPr>
        <p:txBody>
          <a:bodyPr lIns="0" rIns="0">
            <a:noAutofit/>
          </a:bodyPr>
          <a:lstStyle>
            <a:lvl1pPr marL="0" indent="0">
              <a:buNone/>
              <a:defRPr sz="1400" b="0" i="0">
                <a:solidFill>
                  <a:srgbClr val="8D6F4A"/>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200" b="0" i="0">
                <a:solidFill>
                  <a:srgbClr val="646A6D"/>
                </a:solidFill>
                <a:latin typeface="Calibri Light"/>
                <a:cs typeface="Calibri Light"/>
              </a:defRPr>
            </a:lvl2pPr>
            <a:lvl3pPr>
              <a:defRPr sz="1200" b="0" i="0">
                <a:solidFill>
                  <a:srgbClr val="646A6D"/>
                </a:solidFill>
                <a:latin typeface="Calibri Light"/>
                <a:cs typeface="Calibri Light"/>
              </a:defRPr>
            </a:lvl3pPr>
            <a:lvl4pPr>
              <a:defRPr>
                <a:solidFill>
                  <a:srgbClr val="646A6D"/>
                </a:solidFill>
              </a:defRPr>
            </a:lvl4pPr>
            <a:lvl5pPr>
              <a:defRPr>
                <a:solidFill>
                  <a:srgbClr val="646A6D"/>
                </a:solidFill>
              </a:defRPr>
            </a:lvl5pPr>
          </a:lstStyle>
          <a:p>
            <a:pPr lvl="0"/>
            <a:r>
              <a:rPr lang="en-CA" dirty="0"/>
              <a:t>Click to edit Master text styles</a:t>
            </a:r>
          </a:p>
        </p:txBody>
      </p:sp>
      <p:cxnSp>
        <p:nvCxnSpPr>
          <p:cNvPr id="9" name="Straight Connector 8"/>
          <p:cNvCxnSpPr/>
          <p:nvPr userDrawn="1"/>
        </p:nvCxnSpPr>
        <p:spPr>
          <a:xfrm>
            <a:off x="466470" y="1010635"/>
            <a:ext cx="5003011" cy="0"/>
          </a:xfrm>
          <a:prstGeom prst="line">
            <a:avLst/>
          </a:prstGeom>
          <a:ln>
            <a:solidFill>
              <a:srgbClr val="BDBCC1"/>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userDrawn="1"/>
        </p:nvSpPr>
        <p:spPr>
          <a:xfrm>
            <a:off x="1654455" y="6528295"/>
            <a:ext cx="2397592" cy="253916"/>
          </a:xfrm>
          <a:prstGeom prst="rect">
            <a:avLst/>
          </a:prstGeom>
          <a:noFill/>
        </p:spPr>
        <p:txBody>
          <a:bodyPr wrap="square" rtlCol="0">
            <a:spAutoFit/>
          </a:bodyPr>
          <a:lstStyle/>
          <a:p>
            <a:r>
              <a:rPr lang="en-CA" sz="1050" dirty="0">
                <a:solidFill>
                  <a:srgbClr val="8D6F4A"/>
                </a:solidFill>
                <a:latin typeface="Open Sans" panose="020B0606030504020204" pitchFamily="34" charset="0"/>
                <a:ea typeface="Open Sans" panose="020B0606030504020204" pitchFamily="34" charset="0"/>
                <a:cs typeface="Open Sans" panose="020B0606030504020204" pitchFamily="34" charset="0"/>
              </a:rPr>
              <a:t>TSX-V: SSP  |  OTC: SSPXF</a:t>
            </a:r>
          </a:p>
        </p:txBody>
      </p:sp>
      <p:pic>
        <p:nvPicPr>
          <p:cNvPr id="11" name="Picture 10">
            <a:extLst>
              <a:ext uri="{FF2B5EF4-FFF2-40B4-BE49-F238E27FC236}">
                <a16:creationId xmlns:a16="http://schemas.microsoft.com/office/drawing/2014/main" id="{F25F7916-9242-2341-80E1-14E34143F377}"/>
              </a:ext>
            </a:extLst>
          </p:cNvPr>
          <p:cNvPicPr>
            <a:picLocks noChangeAspect="1"/>
          </p:cNvPicPr>
          <p:nvPr userDrawn="1"/>
        </p:nvPicPr>
        <p:blipFill>
          <a:blip r:embed="rId3"/>
          <a:stretch>
            <a:fillRect/>
          </a:stretch>
        </p:blipFill>
        <p:spPr>
          <a:xfrm>
            <a:off x="0" y="6344073"/>
            <a:ext cx="1719465" cy="601812"/>
          </a:xfrm>
          <a:prstGeom prst="rect">
            <a:avLst/>
          </a:prstGeom>
        </p:spPr>
      </p:pic>
    </p:spTree>
    <p:extLst>
      <p:ext uri="{BB962C8B-B14F-4D97-AF65-F5344CB8AC3E}">
        <p14:creationId xmlns:p14="http://schemas.microsoft.com/office/powerpoint/2010/main" val="2662129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471510" y="1094402"/>
            <a:ext cx="8420473" cy="4698961"/>
          </a:xfrm>
        </p:spPr>
        <p:txBody>
          <a:bodyPr lIns="0" rIns="0">
            <a:normAutofit/>
          </a:bodyPr>
          <a:lstStyle>
            <a:lvl1pPr marL="271463" indent="-271463">
              <a:buClr>
                <a:srgbClr val="BDBCC1"/>
              </a:buClr>
              <a:buFont typeface="Arial" panose="020B0604020202020204" pitchFamily="34" charset="0"/>
              <a:buChar cha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15963" indent="-258763">
              <a:buClr>
                <a:srgbClr val="BDBCC1"/>
              </a:buClr>
              <a:buFont typeface="Arial" panose="020B0604020202020204" pitchFamily="34" charset="0"/>
              <a:buChar cha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buClr>
                <a:srgbClr val="BDBCC1"/>
              </a:buClr>
              <a:buFont typeface="Arial" panose="020B0604020202020204" pitchFamily="34" charset="0"/>
              <a:buChar cha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a:defRPr>
                <a:solidFill>
                  <a:srgbClr val="646A6D"/>
                </a:solidFill>
              </a:defRPr>
            </a:lvl4pPr>
            <a:lvl5pPr>
              <a:defRPr>
                <a:solidFill>
                  <a:srgbClr val="646A6D"/>
                </a:solidFill>
              </a:defRPr>
            </a:lvl5pPr>
          </a:lstStyle>
          <a:p>
            <a:pPr lvl="0"/>
            <a:r>
              <a:rPr lang="en-CA" dirty="0"/>
              <a:t>Click to edit Master text styles</a:t>
            </a:r>
          </a:p>
          <a:p>
            <a:pPr lvl="1"/>
            <a:r>
              <a:rPr lang="en-CA" dirty="0"/>
              <a:t>Second level</a:t>
            </a:r>
          </a:p>
          <a:p>
            <a:pPr lvl="2"/>
            <a:r>
              <a:rPr lang="en-CA" dirty="0"/>
              <a:t>Third level</a:t>
            </a:r>
          </a:p>
        </p:txBody>
      </p:sp>
      <p:sp>
        <p:nvSpPr>
          <p:cNvPr id="8" name="Slide Number Placeholder 5"/>
          <p:cNvSpPr txBox="1">
            <a:spLocks/>
          </p:cNvSpPr>
          <p:nvPr userDrawn="1"/>
        </p:nvSpPr>
        <p:spPr>
          <a:xfrm>
            <a:off x="6664413" y="6492277"/>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050" b="0" i="0" kern="1200">
                <a:solidFill>
                  <a:srgbClr val="3F3F3F"/>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9" name="Title 1"/>
          <p:cNvSpPr>
            <a:spLocks noGrp="1"/>
          </p:cNvSpPr>
          <p:nvPr>
            <p:ph type="title"/>
          </p:nvPr>
        </p:nvSpPr>
        <p:spPr>
          <a:xfrm>
            <a:off x="470511" y="108492"/>
            <a:ext cx="8791176" cy="905425"/>
          </a:xfrm>
        </p:spPr>
        <p:txBody>
          <a:bodyPr lIns="0" rIns="0">
            <a:normAutofit/>
          </a:bodyPr>
          <a:lstStyle>
            <a:lvl1pPr algn="l">
              <a:defRPr sz="2200" b="0" i="0" cap="all">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CA" dirty="0"/>
              <a:t>Click to edit Master title style</a:t>
            </a:r>
            <a:endParaRPr lang="en-US" dirty="0"/>
          </a:p>
        </p:txBody>
      </p:sp>
      <p:sp>
        <p:nvSpPr>
          <p:cNvPr id="10" name="Content Placeholder 2"/>
          <p:cNvSpPr>
            <a:spLocks noGrp="1"/>
          </p:cNvSpPr>
          <p:nvPr>
            <p:ph idx="13" hasCustomPrompt="1"/>
          </p:nvPr>
        </p:nvSpPr>
        <p:spPr>
          <a:xfrm>
            <a:off x="467032" y="672871"/>
            <a:ext cx="8638070" cy="257021"/>
          </a:xfrm>
        </p:spPr>
        <p:txBody>
          <a:bodyPr lIns="0" rIns="0">
            <a:noAutofit/>
          </a:bodyPr>
          <a:lstStyle>
            <a:lvl1pPr marL="0" indent="0">
              <a:buNone/>
              <a:defRPr sz="1400" b="0" i="0">
                <a:solidFill>
                  <a:srgbClr val="8D6F4A"/>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200" b="0" i="0">
                <a:solidFill>
                  <a:srgbClr val="646A6D"/>
                </a:solidFill>
                <a:latin typeface="Calibri Light"/>
                <a:cs typeface="Calibri Light"/>
              </a:defRPr>
            </a:lvl2pPr>
            <a:lvl3pPr>
              <a:defRPr sz="1200" b="0" i="0">
                <a:solidFill>
                  <a:srgbClr val="646A6D"/>
                </a:solidFill>
                <a:latin typeface="Calibri Light"/>
                <a:cs typeface="Calibri Light"/>
              </a:defRPr>
            </a:lvl3pPr>
            <a:lvl4pPr>
              <a:defRPr>
                <a:solidFill>
                  <a:srgbClr val="646A6D"/>
                </a:solidFill>
              </a:defRPr>
            </a:lvl4pPr>
            <a:lvl5pPr>
              <a:defRPr>
                <a:solidFill>
                  <a:srgbClr val="646A6D"/>
                </a:solidFill>
              </a:defRPr>
            </a:lvl5pPr>
          </a:lstStyle>
          <a:p>
            <a:pPr lvl="0"/>
            <a:r>
              <a:rPr lang="en-CA" dirty="0"/>
              <a:t>Click to edit Master text styles</a:t>
            </a:r>
          </a:p>
        </p:txBody>
      </p:sp>
      <p:cxnSp>
        <p:nvCxnSpPr>
          <p:cNvPr id="12" name="Straight Connector 11"/>
          <p:cNvCxnSpPr/>
          <p:nvPr userDrawn="1"/>
        </p:nvCxnSpPr>
        <p:spPr>
          <a:xfrm>
            <a:off x="466470" y="1010635"/>
            <a:ext cx="5003011" cy="0"/>
          </a:xfrm>
          <a:prstGeom prst="line">
            <a:avLst/>
          </a:prstGeom>
          <a:ln>
            <a:solidFill>
              <a:srgbClr val="BDBCC1"/>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userDrawn="1"/>
        </p:nvSpPr>
        <p:spPr>
          <a:xfrm>
            <a:off x="1654455" y="6528295"/>
            <a:ext cx="2397592" cy="261610"/>
          </a:xfrm>
          <a:prstGeom prst="rect">
            <a:avLst/>
          </a:prstGeom>
          <a:noFill/>
        </p:spPr>
        <p:txBody>
          <a:bodyPr wrap="square" rtlCol="0">
            <a:spAutoFit/>
          </a:bodyPr>
          <a:lstStyle/>
          <a:p>
            <a:r>
              <a:rPr lang="en-CA" sz="1050" dirty="0">
                <a:solidFill>
                  <a:srgbClr val="8D6F4A"/>
                </a:solidFill>
                <a:latin typeface="Open Sans" panose="020B0606030504020204" pitchFamily="34" charset="0"/>
                <a:ea typeface="Open Sans" panose="020B0606030504020204" pitchFamily="34" charset="0"/>
                <a:cs typeface="Open Sans" panose="020B0606030504020204" pitchFamily="34" charset="0"/>
              </a:rPr>
              <a:t>TSX-V: SSP  |  OTC: SSPXF</a:t>
            </a:r>
          </a:p>
        </p:txBody>
      </p:sp>
      <p:sp>
        <p:nvSpPr>
          <p:cNvPr id="14"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0CC4CE-6E2A-D244-93D4-4243FEEA9805}" type="slidenum">
              <a:rPr lang="en-US" smtClean="0"/>
              <a:t>‹#›</a:t>
            </a:fld>
            <a:endParaRPr lang="en-US" dirty="0"/>
          </a:p>
        </p:txBody>
      </p:sp>
      <p:pic>
        <p:nvPicPr>
          <p:cNvPr id="15" name="Picture 14">
            <a:extLst>
              <a:ext uri="{FF2B5EF4-FFF2-40B4-BE49-F238E27FC236}">
                <a16:creationId xmlns:a16="http://schemas.microsoft.com/office/drawing/2014/main" id="{E9EE81CC-4EC0-9249-A897-0B1825C607F4}"/>
              </a:ext>
            </a:extLst>
          </p:cNvPr>
          <p:cNvPicPr>
            <a:picLocks noChangeAspect="1"/>
          </p:cNvPicPr>
          <p:nvPr userDrawn="1"/>
        </p:nvPicPr>
        <p:blipFill>
          <a:blip r:embed="rId2"/>
          <a:stretch>
            <a:fillRect/>
          </a:stretch>
        </p:blipFill>
        <p:spPr>
          <a:xfrm>
            <a:off x="0" y="6342723"/>
            <a:ext cx="1719465" cy="601812"/>
          </a:xfrm>
          <a:prstGeom prst="rect">
            <a:avLst/>
          </a:prstGeom>
        </p:spPr>
      </p:pic>
    </p:spTree>
    <p:extLst>
      <p:ext uri="{BB962C8B-B14F-4D97-AF65-F5344CB8AC3E}">
        <p14:creationId xmlns:p14="http://schemas.microsoft.com/office/powerpoint/2010/main" val="3818836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60392" y="-598"/>
            <a:ext cx="4483608" cy="6858000"/>
          </a:xfrm>
          <a:prstGeom prst="rect">
            <a:avLst/>
          </a:prstGeom>
        </p:spPr>
      </p:pic>
      <p:sp>
        <p:nvSpPr>
          <p:cNvPr id="7" name="Content Placeholder 2"/>
          <p:cNvSpPr>
            <a:spLocks noGrp="1"/>
          </p:cNvSpPr>
          <p:nvPr>
            <p:ph idx="1" hasCustomPrompt="1"/>
          </p:nvPr>
        </p:nvSpPr>
        <p:spPr>
          <a:xfrm>
            <a:off x="469491" y="1084777"/>
            <a:ext cx="8420473" cy="4698961"/>
          </a:xfrm>
        </p:spPr>
        <p:txBody>
          <a:bodyPr lIns="0" rIns="0">
            <a:normAutofit/>
          </a:bodyPr>
          <a:lstStyle>
            <a:lvl1pPr marL="271463" indent="-271463">
              <a:buClr>
                <a:srgbClr val="BDBCC1"/>
              </a:buClr>
              <a:buFont typeface="Arial" panose="020B0604020202020204" pitchFamily="34" charset="0"/>
              <a:buChar cha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15963" indent="-258763">
              <a:buClr>
                <a:srgbClr val="BDBCC1"/>
              </a:buClr>
              <a:buFont typeface="Arial" panose="020B0604020202020204" pitchFamily="34" charset="0"/>
              <a:buChar cha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buClr>
                <a:srgbClr val="BDBCC1"/>
              </a:buClr>
              <a:buFont typeface="Arial" panose="020B0604020202020204" pitchFamily="34" charset="0"/>
              <a:buChar cha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a:defRPr>
                <a:solidFill>
                  <a:srgbClr val="646A6D"/>
                </a:solidFill>
              </a:defRPr>
            </a:lvl4pPr>
            <a:lvl5pPr>
              <a:defRPr>
                <a:solidFill>
                  <a:srgbClr val="646A6D"/>
                </a:solidFill>
              </a:defRPr>
            </a:lvl5pPr>
          </a:lstStyle>
          <a:p>
            <a:pPr lvl="0"/>
            <a:r>
              <a:rPr lang="en-CA" dirty="0"/>
              <a:t>Click to edit Master text styles</a:t>
            </a:r>
          </a:p>
          <a:p>
            <a:pPr lvl="1"/>
            <a:r>
              <a:rPr lang="en-CA" dirty="0"/>
              <a:t>Second level</a:t>
            </a:r>
          </a:p>
          <a:p>
            <a:pPr lvl="2"/>
            <a:r>
              <a:rPr lang="en-CA" dirty="0"/>
              <a:t>Third level</a:t>
            </a:r>
          </a:p>
        </p:txBody>
      </p:sp>
      <p:sp>
        <p:nvSpPr>
          <p:cNvPr id="8" name="Slide Number Placeholder 5"/>
          <p:cNvSpPr txBox="1">
            <a:spLocks/>
          </p:cNvSpPr>
          <p:nvPr userDrawn="1"/>
        </p:nvSpPr>
        <p:spPr>
          <a:xfrm>
            <a:off x="6664413" y="6492277"/>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050" b="0" i="0" kern="1200">
                <a:solidFill>
                  <a:srgbClr val="3F3F3F"/>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00CC4CE-6E2A-D244-93D4-4243FEEA9805}" type="slidenum">
              <a:rPr lang="en-US" smtClean="0"/>
              <a:pPr/>
              <a:t>‹#›</a:t>
            </a:fld>
            <a:endParaRPr lang="en-US" dirty="0"/>
          </a:p>
        </p:txBody>
      </p:sp>
      <p:sp>
        <p:nvSpPr>
          <p:cNvPr id="9" name="Title 1"/>
          <p:cNvSpPr>
            <a:spLocks noGrp="1"/>
          </p:cNvSpPr>
          <p:nvPr>
            <p:ph type="title"/>
          </p:nvPr>
        </p:nvSpPr>
        <p:spPr>
          <a:xfrm>
            <a:off x="469929" y="108777"/>
            <a:ext cx="8791176" cy="905425"/>
          </a:xfrm>
        </p:spPr>
        <p:txBody>
          <a:bodyPr lIns="0" rIns="0">
            <a:normAutofit/>
          </a:bodyPr>
          <a:lstStyle>
            <a:lvl1pPr algn="l">
              <a:defRPr sz="2200" b="0" i="0" cap="all">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CA" dirty="0"/>
              <a:t>Click to edit Master title style</a:t>
            </a:r>
            <a:endParaRPr lang="en-US" dirty="0"/>
          </a:p>
        </p:txBody>
      </p:sp>
      <p:sp>
        <p:nvSpPr>
          <p:cNvPr id="10" name="Content Placeholder 2"/>
          <p:cNvSpPr>
            <a:spLocks noGrp="1"/>
          </p:cNvSpPr>
          <p:nvPr>
            <p:ph idx="13" hasCustomPrompt="1"/>
          </p:nvPr>
        </p:nvSpPr>
        <p:spPr>
          <a:xfrm>
            <a:off x="468465" y="677528"/>
            <a:ext cx="8638070" cy="257021"/>
          </a:xfrm>
        </p:spPr>
        <p:txBody>
          <a:bodyPr lIns="0" rIns="0">
            <a:noAutofit/>
          </a:bodyPr>
          <a:lstStyle>
            <a:lvl1pPr marL="0" indent="0">
              <a:buNone/>
              <a:defRPr sz="1400" b="0" i="0">
                <a:solidFill>
                  <a:srgbClr val="8D6F4A"/>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200" b="0" i="0">
                <a:solidFill>
                  <a:srgbClr val="646A6D"/>
                </a:solidFill>
                <a:latin typeface="Calibri Light"/>
                <a:cs typeface="Calibri Light"/>
              </a:defRPr>
            </a:lvl2pPr>
            <a:lvl3pPr>
              <a:defRPr sz="1200" b="0" i="0">
                <a:solidFill>
                  <a:srgbClr val="646A6D"/>
                </a:solidFill>
                <a:latin typeface="Calibri Light"/>
                <a:cs typeface="Calibri Light"/>
              </a:defRPr>
            </a:lvl3pPr>
            <a:lvl4pPr>
              <a:defRPr>
                <a:solidFill>
                  <a:srgbClr val="646A6D"/>
                </a:solidFill>
              </a:defRPr>
            </a:lvl4pPr>
            <a:lvl5pPr>
              <a:defRPr>
                <a:solidFill>
                  <a:srgbClr val="646A6D"/>
                </a:solidFill>
              </a:defRPr>
            </a:lvl5pPr>
          </a:lstStyle>
          <a:p>
            <a:pPr lvl="0"/>
            <a:r>
              <a:rPr lang="en-CA" dirty="0"/>
              <a:t>Click to edit Master text styles</a:t>
            </a:r>
          </a:p>
        </p:txBody>
      </p:sp>
      <p:cxnSp>
        <p:nvCxnSpPr>
          <p:cNvPr id="12" name="Straight Connector 11"/>
          <p:cNvCxnSpPr/>
          <p:nvPr userDrawn="1"/>
        </p:nvCxnSpPr>
        <p:spPr>
          <a:xfrm>
            <a:off x="466470" y="1010635"/>
            <a:ext cx="5003011" cy="0"/>
          </a:xfrm>
          <a:prstGeom prst="line">
            <a:avLst/>
          </a:prstGeom>
          <a:ln>
            <a:solidFill>
              <a:srgbClr val="BDBCC1"/>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userDrawn="1"/>
        </p:nvSpPr>
        <p:spPr>
          <a:xfrm>
            <a:off x="1654455" y="6528295"/>
            <a:ext cx="2397592" cy="261610"/>
          </a:xfrm>
          <a:prstGeom prst="rect">
            <a:avLst/>
          </a:prstGeom>
          <a:noFill/>
        </p:spPr>
        <p:txBody>
          <a:bodyPr wrap="square" rtlCol="0">
            <a:spAutoFit/>
          </a:bodyPr>
          <a:lstStyle/>
          <a:p>
            <a:r>
              <a:rPr lang="en-CA" sz="1050" dirty="0">
                <a:solidFill>
                  <a:srgbClr val="8D6F4A"/>
                </a:solidFill>
                <a:latin typeface="Open Sans" panose="020B0606030504020204" pitchFamily="34" charset="0"/>
                <a:ea typeface="Open Sans" panose="020B0606030504020204" pitchFamily="34" charset="0"/>
                <a:cs typeface="Open Sans" panose="020B0606030504020204" pitchFamily="34" charset="0"/>
              </a:rPr>
              <a:t>TSX-V: SSP  |  OTC: SSPXF</a:t>
            </a:r>
          </a:p>
        </p:txBody>
      </p:sp>
      <p:pic>
        <p:nvPicPr>
          <p:cNvPr id="14" name="Picture 13">
            <a:extLst>
              <a:ext uri="{FF2B5EF4-FFF2-40B4-BE49-F238E27FC236}">
                <a16:creationId xmlns:a16="http://schemas.microsoft.com/office/drawing/2014/main" id="{3C131E15-89E0-1040-BED3-96802F5E1BA8}"/>
              </a:ext>
            </a:extLst>
          </p:cNvPr>
          <p:cNvPicPr>
            <a:picLocks noChangeAspect="1"/>
          </p:cNvPicPr>
          <p:nvPr userDrawn="1"/>
        </p:nvPicPr>
        <p:blipFill>
          <a:blip r:embed="rId3"/>
          <a:stretch>
            <a:fillRect/>
          </a:stretch>
        </p:blipFill>
        <p:spPr>
          <a:xfrm>
            <a:off x="615" y="6342203"/>
            <a:ext cx="1719465" cy="601812"/>
          </a:xfrm>
          <a:prstGeom prst="rect">
            <a:avLst/>
          </a:prstGeom>
        </p:spPr>
      </p:pic>
    </p:spTree>
    <p:extLst>
      <p:ext uri="{BB962C8B-B14F-4D97-AF65-F5344CB8AC3E}">
        <p14:creationId xmlns:p14="http://schemas.microsoft.com/office/powerpoint/2010/main" val="1378611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69536" y="-598"/>
            <a:ext cx="4474464" cy="6858000"/>
          </a:xfrm>
          <a:prstGeom prst="rect">
            <a:avLst/>
          </a:prstGeom>
        </p:spPr>
      </p:pic>
      <p:sp>
        <p:nvSpPr>
          <p:cNvPr id="7" name="Content Placeholder 2"/>
          <p:cNvSpPr>
            <a:spLocks noGrp="1"/>
          </p:cNvSpPr>
          <p:nvPr>
            <p:ph idx="1" hasCustomPrompt="1"/>
          </p:nvPr>
        </p:nvSpPr>
        <p:spPr>
          <a:xfrm>
            <a:off x="474624" y="1084777"/>
            <a:ext cx="8420473" cy="4698961"/>
          </a:xfrm>
        </p:spPr>
        <p:txBody>
          <a:bodyPr lIns="0" rIns="0">
            <a:normAutofit/>
          </a:bodyPr>
          <a:lstStyle>
            <a:lvl1pPr marL="271463" indent="-271463">
              <a:buClr>
                <a:srgbClr val="BDBCC1"/>
              </a:buClr>
              <a:buFont typeface="Arial" panose="020B0604020202020204" pitchFamily="34" charset="0"/>
              <a:buChar cha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15963" indent="-258763">
              <a:buClr>
                <a:srgbClr val="BDBCC1"/>
              </a:buClr>
              <a:buFont typeface="Arial" panose="020B0604020202020204" pitchFamily="34" charset="0"/>
              <a:buChar cha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buClr>
                <a:srgbClr val="BDBCC1"/>
              </a:buClr>
              <a:buFont typeface="Arial" panose="020B0604020202020204" pitchFamily="34" charset="0"/>
              <a:buChar cha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a:defRPr>
                <a:solidFill>
                  <a:srgbClr val="646A6D"/>
                </a:solidFill>
              </a:defRPr>
            </a:lvl4pPr>
            <a:lvl5pPr>
              <a:defRPr>
                <a:solidFill>
                  <a:srgbClr val="646A6D"/>
                </a:solidFill>
              </a:defRPr>
            </a:lvl5pPr>
          </a:lstStyle>
          <a:p>
            <a:pPr lvl="0"/>
            <a:r>
              <a:rPr lang="en-CA" dirty="0"/>
              <a:t>Click to edit Master text styles</a:t>
            </a:r>
          </a:p>
          <a:p>
            <a:pPr lvl="1"/>
            <a:r>
              <a:rPr lang="en-CA" dirty="0"/>
              <a:t>Second level</a:t>
            </a:r>
          </a:p>
          <a:p>
            <a:pPr lvl="2"/>
            <a:r>
              <a:rPr lang="en-CA" dirty="0"/>
              <a:t>Third level</a:t>
            </a:r>
          </a:p>
        </p:txBody>
      </p:sp>
      <p:sp>
        <p:nvSpPr>
          <p:cNvPr id="8" name="Slide Number Placeholder 5"/>
          <p:cNvSpPr txBox="1">
            <a:spLocks/>
          </p:cNvSpPr>
          <p:nvPr userDrawn="1"/>
        </p:nvSpPr>
        <p:spPr>
          <a:xfrm>
            <a:off x="6664413" y="6492277"/>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050" b="0" i="0" kern="1200">
                <a:solidFill>
                  <a:srgbClr val="3F3F3F"/>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00CC4CE-6E2A-D244-93D4-4243FEEA9805}" type="slidenum">
              <a:rPr lang="en-US" smtClean="0"/>
              <a:pPr/>
              <a:t>‹#›</a:t>
            </a:fld>
            <a:endParaRPr lang="en-US" dirty="0"/>
          </a:p>
        </p:txBody>
      </p:sp>
      <p:sp>
        <p:nvSpPr>
          <p:cNvPr id="9" name="Title 1"/>
          <p:cNvSpPr>
            <a:spLocks noGrp="1"/>
          </p:cNvSpPr>
          <p:nvPr>
            <p:ph type="title"/>
          </p:nvPr>
        </p:nvSpPr>
        <p:spPr>
          <a:xfrm>
            <a:off x="466321" y="107269"/>
            <a:ext cx="8791176" cy="905425"/>
          </a:xfrm>
        </p:spPr>
        <p:txBody>
          <a:bodyPr lIns="0" rIns="0">
            <a:normAutofit/>
          </a:bodyPr>
          <a:lstStyle>
            <a:lvl1pPr algn="l">
              <a:defRPr sz="2200" b="0" i="0" cap="all">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CA" dirty="0"/>
              <a:t>Click to edit Master title style</a:t>
            </a:r>
            <a:endParaRPr lang="en-US" dirty="0"/>
          </a:p>
        </p:txBody>
      </p:sp>
      <p:sp>
        <p:nvSpPr>
          <p:cNvPr id="10" name="Content Placeholder 2"/>
          <p:cNvSpPr>
            <a:spLocks noGrp="1"/>
          </p:cNvSpPr>
          <p:nvPr>
            <p:ph idx="13" hasCustomPrompt="1"/>
          </p:nvPr>
        </p:nvSpPr>
        <p:spPr>
          <a:xfrm>
            <a:off x="466983" y="677528"/>
            <a:ext cx="8638070" cy="257021"/>
          </a:xfrm>
        </p:spPr>
        <p:txBody>
          <a:bodyPr lIns="0" rIns="0">
            <a:noAutofit/>
          </a:bodyPr>
          <a:lstStyle>
            <a:lvl1pPr marL="0" indent="0">
              <a:buNone/>
              <a:defRPr sz="1400" b="0" i="0">
                <a:solidFill>
                  <a:srgbClr val="8D6F4A"/>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200" b="0" i="0">
                <a:solidFill>
                  <a:srgbClr val="646A6D"/>
                </a:solidFill>
                <a:latin typeface="Calibri Light"/>
                <a:cs typeface="Calibri Light"/>
              </a:defRPr>
            </a:lvl2pPr>
            <a:lvl3pPr>
              <a:defRPr sz="1200" b="0" i="0">
                <a:solidFill>
                  <a:srgbClr val="646A6D"/>
                </a:solidFill>
                <a:latin typeface="Calibri Light"/>
                <a:cs typeface="Calibri Light"/>
              </a:defRPr>
            </a:lvl3pPr>
            <a:lvl4pPr>
              <a:defRPr>
                <a:solidFill>
                  <a:srgbClr val="646A6D"/>
                </a:solidFill>
              </a:defRPr>
            </a:lvl4pPr>
            <a:lvl5pPr>
              <a:defRPr>
                <a:solidFill>
                  <a:srgbClr val="646A6D"/>
                </a:solidFill>
              </a:defRPr>
            </a:lvl5pPr>
          </a:lstStyle>
          <a:p>
            <a:pPr lvl="0"/>
            <a:r>
              <a:rPr lang="en-CA" dirty="0"/>
              <a:t>Click to edit Master text styles</a:t>
            </a:r>
          </a:p>
        </p:txBody>
      </p:sp>
      <p:cxnSp>
        <p:nvCxnSpPr>
          <p:cNvPr id="12" name="Straight Connector 11"/>
          <p:cNvCxnSpPr/>
          <p:nvPr userDrawn="1"/>
        </p:nvCxnSpPr>
        <p:spPr>
          <a:xfrm>
            <a:off x="466470" y="1010635"/>
            <a:ext cx="5003011" cy="0"/>
          </a:xfrm>
          <a:prstGeom prst="line">
            <a:avLst/>
          </a:prstGeom>
          <a:ln>
            <a:solidFill>
              <a:srgbClr val="BDBCC1"/>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userDrawn="1"/>
        </p:nvSpPr>
        <p:spPr>
          <a:xfrm>
            <a:off x="1654455" y="6528295"/>
            <a:ext cx="2397592" cy="261610"/>
          </a:xfrm>
          <a:prstGeom prst="rect">
            <a:avLst/>
          </a:prstGeom>
          <a:noFill/>
        </p:spPr>
        <p:txBody>
          <a:bodyPr wrap="square" rtlCol="0">
            <a:spAutoFit/>
          </a:bodyPr>
          <a:lstStyle/>
          <a:p>
            <a:r>
              <a:rPr lang="en-CA" sz="1050" dirty="0">
                <a:solidFill>
                  <a:srgbClr val="8D6F4A"/>
                </a:solidFill>
                <a:latin typeface="Open Sans" panose="020B0606030504020204" pitchFamily="34" charset="0"/>
                <a:ea typeface="Open Sans" panose="020B0606030504020204" pitchFamily="34" charset="0"/>
                <a:cs typeface="Open Sans" panose="020B0606030504020204" pitchFamily="34" charset="0"/>
              </a:rPr>
              <a:t>TSX-V: SSP  |  OTC: SSPXF</a:t>
            </a:r>
          </a:p>
        </p:txBody>
      </p:sp>
      <p:pic>
        <p:nvPicPr>
          <p:cNvPr id="14" name="Picture 13">
            <a:extLst>
              <a:ext uri="{FF2B5EF4-FFF2-40B4-BE49-F238E27FC236}">
                <a16:creationId xmlns:a16="http://schemas.microsoft.com/office/drawing/2014/main" id="{3D19074F-B801-ED49-9058-8BFBEB5EB85A}"/>
              </a:ext>
            </a:extLst>
          </p:cNvPr>
          <p:cNvPicPr>
            <a:picLocks noChangeAspect="1"/>
          </p:cNvPicPr>
          <p:nvPr userDrawn="1"/>
        </p:nvPicPr>
        <p:blipFill>
          <a:blip r:embed="rId3"/>
          <a:stretch>
            <a:fillRect/>
          </a:stretch>
        </p:blipFill>
        <p:spPr>
          <a:xfrm>
            <a:off x="615" y="6342203"/>
            <a:ext cx="1719465" cy="601812"/>
          </a:xfrm>
          <a:prstGeom prst="rect">
            <a:avLst/>
          </a:prstGeom>
        </p:spPr>
      </p:pic>
    </p:spTree>
    <p:extLst>
      <p:ext uri="{BB962C8B-B14F-4D97-AF65-F5344CB8AC3E}">
        <p14:creationId xmlns:p14="http://schemas.microsoft.com/office/powerpoint/2010/main" val="2695818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Slide Number Placeholder 5"/>
          <p:cNvSpPr txBox="1">
            <a:spLocks/>
          </p:cNvSpPr>
          <p:nvPr userDrawn="1"/>
        </p:nvSpPr>
        <p:spPr>
          <a:xfrm>
            <a:off x="6664413" y="6492277"/>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050" b="0" i="0" kern="1200">
                <a:solidFill>
                  <a:srgbClr val="3F3F3F"/>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2" name="Title 1"/>
          <p:cNvSpPr>
            <a:spLocks noGrp="1"/>
          </p:cNvSpPr>
          <p:nvPr>
            <p:ph type="title"/>
          </p:nvPr>
        </p:nvSpPr>
        <p:spPr>
          <a:xfrm>
            <a:off x="467124" y="107269"/>
            <a:ext cx="8791176" cy="905425"/>
          </a:xfrm>
        </p:spPr>
        <p:txBody>
          <a:bodyPr lIns="0" rIns="0">
            <a:normAutofit/>
          </a:bodyPr>
          <a:lstStyle>
            <a:lvl1pPr algn="l">
              <a:defRPr sz="2200" b="0" i="0" cap="all">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CA" dirty="0"/>
              <a:t>Click to edit Master title style</a:t>
            </a:r>
            <a:endParaRPr lang="en-US" dirty="0"/>
          </a:p>
        </p:txBody>
      </p:sp>
      <p:sp>
        <p:nvSpPr>
          <p:cNvPr id="13" name="Content Placeholder 2"/>
          <p:cNvSpPr>
            <a:spLocks noGrp="1"/>
          </p:cNvSpPr>
          <p:nvPr>
            <p:ph idx="13" hasCustomPrompt="1"/>
          </p:nvPr>
        </p:nvSpPr>
        <p:spPr>
          <a:xfrm>
            <a:off x="466182" y="677528"/>
            <a:ext cx="8638070" cy="257021"/>
          </a:xfrm>
        </p:spPr>
        <p:txBody>
          <a:bodyPr lIns="0" rIns="0">
            <a:noAutofit/>
          </a:bodyPr>
          <a:lstStyle>
            <a:lvl1pPr marL="0" indent="0">
              <a:buNone/>
              <a:defRPr sz="1400" b="0" i="0">
                <a:solidFill>
                  <a:srgbClr val="8D6F4A"/>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200" b="0" i="0">
                <a:solidFill>
                  <a:srgbClr val="646A6D"/>
                </a:solidFill>
                <a:latin typeface="Calibri Light"/>
                <a:cs typeface="Calibri Light"/>
              </a:defRPr>
            </a:lvl2pPr>
            <a:lvl3pPr>
              <a:defRPr sz="1200" b="0" i="0">
                <a:solidFill>
                  <a:srgbClr val="646A6D"/>
                </a:solidFill>
                <a:latin typeface="Calibri Light"/>
                <a:cs typeface="Calibri Light"/>
              </a:defRPr>
            </a:lvl3pPr>
            <a:lvl4pPr>
              <a:defRPr>
                <a:solidFill>
                  <a:srgbClr val="646A6D"/>
                </a:solidFill>
              </a:defRPr>
            </a:lvl4pPr>
            <a:lvl5pPr>
              <a:defRPr>
                <a:solidFill>
                  <a:srgbClr val="646A6D"/>
                </a:solidFill>
              </a:defRPr>
            </a:lvl5pPr>
          </a:lstStyle>
          <a:p>
            <a:pPr lvl="0"/>
            <a:r>
              <a:rPr lang="en-CA" dirty="0"/>
              <a:t>Click to edit Master text styles</a:t>
            </a:r>
          </a:p>
        </p:txBody>
      </p:sp>
      <p:cxnSp>
        <p:nvCxnSpPr>
          <p:cNvPr id="14" name="Straight Connector 13"/>
          <p:cNvCxnSpPr/>
          <p:nvPr userDrawn="1"/>
        </p:nvCxnSpPr>
        <p:spPr>
          <a:xfrm>
            <a:off x="466470" y="1010635"/>
            <a:ext cx="5003011" cy="0"/>
          </a:xfrm>
          <a:prstGeom prst="line">
            <a:avLst/>
          </a:prstGeom>
          <a:ln>
            <a:solidFill>
              <a:srgbClr val="BDBCC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userDrawn="1"/>
        </p:nvSpPr>
        <p:spPr>
          <a:xfrm>
            <a:off x="1654455" y="6528295"/>
            <a:ext cx="2397592" cy="261610"/>
          </a:xfrm>
          <a:prstGeom prst="rect">
            <a:avLst/>
          </a:prstGeom>
          <a:noFill/>
        </p:spPr>
        <p:txBody>
          <a:bodyPr wrap="square" rtlCol="0">
            <a:spAutoFit/>
          </a:bodyPr>
          <a:lstStyle/>
          <a:p>
            <a:r>
              <a:rPr lang="en-CA" sz="1050" dirty="0">
                <a:solidFill>
                  <a:srgbClr val="8D6F4A"/>
                </a:solidFill>
                <a:latin typeface="Open Sans" panose="020B0606030504020204" pitchFamily="34" charset="0"/>
                <a:ea typeface="Open Sans" panose="020B0606030504020204" pitchFamily="34" charset="0"/>
                <a:cs typeface="Open Sans" panose="020B0606030504020204" pitchFamily="34" charset="0"/>
              </a:rPr>
              <a:t>TSX-V: SSP  |  OTC: SSPXF</a:t>
            </a:r>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0CC4CE-6E2A-D244-93D4-4243FEEA9805}" type="slidenum">
              <a:rPr lang="en-US" smtClean="0"/>
              <a:t>‹#›</a:t>
            </a:fld>
            <a:endParaRPr lang="en-US" dirty="0"/>
          </a:p>
        </p:txBody>
      </p:sp>
      <p:pic>
        <p:nvPicPr>
          <p:cNvPr id="11" name="Picture 10">
            <a:extLst>
              <a:ext uri="{FF2B5EF4-FFF2-40B4-BE49-F238E27FC236}">
                <a16:creationId xmlns:a16="http://schemas.microsoft.com/office/drawing/2014/main" id="{6EEC001C-E2DF-7143-8E53-97C23CCBE781}"/>
              </a:ext>
            </a:extLst>
          </p:cNvPr>
          <p:cNvPicPr>
            <a:picLocks noChangeAspect="1"/>
          </p:cNvPicPr>
          <p:nvPr userDrawn="1"/>
        </p:nvPicPr>
        <p:blipFill>
          <a:blip r:embed="rId2"/>
          <a:stretch>
            <a:fillRect/>
          </a:stretch>
        </p:blipFill>
        <p:spPr>
          <a:xfrm>
            <a:off x="615" y="6342203"/>
            <a:ext cx="1719465" cy="601812"/>
          </a:xfrm>
          <a:prstGeom prst="rect">
            <a:avLst/>
          </a:prstGeom>
        </p:spPr>
      </p:pic>
    </p:spTree>
    <p:extLst>
      <p:ext uri="{BB962C8B-B14F-4D97-AF65-F5344CB8AC3E}">
        <p14:creationId xmlns:p14="http://schemas.microsoft.com/office/powerpoint/2010/main" val="1696460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Slide Number Placeholder 5"/>
          <p:cNvSpPr txBox="1">
            <a:spLocks/>
          </p:cNvSpPr>
          <p:nvPr userDrawn="1"/>
        </p:nvSpPr>
        <p:spPr>
          <a:xfrm>
            <a:off x="6664413" y="6492277"/>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050" b="0" i="0" kern="1200">
                <a:solidFill>
                  <a:srgbClr val="3F3F3F"/>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2" name="Title 1"/>
          <p:cNvSpPr>
            <a:spLocks noGrp="1"/>
          </p:cNvSpPr>
          <p:nvPr>
            <p:ph type="title"/>
          </p:nvPr>
        </p:nvSpPr>
        <p:spPr>
          <a:xfrm>
            <a:off x="468916" y="111755"/>
            <a:ext cx="8791176" cy="905425"/>
          </a:xfrm>
        </p:spPr>
        <p:txBody>
          <a:bodyPr lIns="0" rIns="0">
            <a:normAutofit/>
          </a:bodyPr>
          <a:lstStyle>
            <a:lvl1pPr algn="l">
              <a:defRPr sz="2200" b="0" i="0" cap="all">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CA" dirty="0"/>
              <a:t>Click to edit Master title style</a:t>
            </a:r>
            <a:endParaRPr lang="en-US" dirty="0"/>
          </a:p>
        </p:txBody>
      </p:sp>
      <p:sp>
        <p:nvSpPr>
          <p:cNvPr id="13" name="Content Placeholder 2"/>
          <p:cNvSpPr>
            <a:spLocks noGrp="1"/>
          </p:cNvSpPr>
          <p:nvPr>
            <p:ph idx="13" hasCustomPrompt="1"/>
          </p:nvPr>
        </p:nvSpPr>
        <p:spPr>
          <a:xfrm>
            <a:off x="473802" y="676632"/>
            <a:ext cx="8638070" cy="257021"/>
          </a:xfrm>
        </p:spPr>
        <p:txBody>
          <a:bodyPr lIns="0" rIns="0">
            <a:noAutofit/>
          </a:bodyPr>
          <a:lstStyle>
            <a:lvl1pPr marL="0" indent="0">
              <a:buNone/>
              <a:defRPr sz="1400" b="0" i="0">
                <a:solidFill>
                  <a:srgbClr val="8D6F4A"/>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200" b="0" i="0">
                <a:solidFill>
                  <a:srgbClr val="646A6D"/>
                </a:solidFill>
                <a:latin typeface="Calibri Light"/>
                <a:cs typeface="Calibri Light"/>
              </a:defRPr>
            </a:lvl2pPr>
            <a:lvl3pPr>
              <a:defRPr sz="1200" b="0" i="0">
                <a:solidFill>
                  <a:srgbClr val="646A6D"/>
                </a:solidFill>
                <a:latin typeface="Calibri Light"/>
                <a:cs typeface="Calibri Light"/>
              </a:defRPr>
            </a:lvl3pPr>
            <a:lvl4pPr>
              <a:defRPr>
                <a:solidFill>
                  <a:srgbClr val="646A6D"/>
                </a:solidFill>
              </a:defRPr>
            </a:lvl4pPr>
            <a:lvl5pPr>
              <a:defRPr>
                <a:solidFill>
                  <a:srgbClr val="646A6D"/>
                </a:solidFill>
              </a:defRPr>
            </a:lvl5pPr>
          </a:lstStyle>
          <a:p>
            <a:pPr lvl="0"/>
            <a:r>
              <a:rPr lang="en-CA" dirty="0"/>
              <a:t>Click to edit Master text styles</a:t>
            </a:r>
          </a:p>
        </p:txBody>
      </p:sp>
      <p:cxnSp>
        <p:nvCxnSpPr>
          <p:cNvPr id="14" name="Straight Connector 13"/>
          <p:cNvCxnSpPr/>
          <p:nvPr userDrawn="1"/>
        </p:nvCxnSpPr>
        <p:spPr>
          <a:xfrm>
            <a:off x="466470" y="1010635"/>
            <a:ext cx="5003011" cy="0"/>
          </a:xfrm>
          <a:prstGeom prst="line">
            <a:avLst/>
          </a:prstGeom>
          <a:ln>
            <a:solidFill>
              <a:srgbClr val="BDBCC1"/>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0CC4CE-6E2A-D244-93D4-4243FEEA9805}" type="slidenum">
              <a:rPr lang="en-US" smtClean="0"/>
              <a:t>‹#›</a:t>
            </a:fld>
            <a:endParaRPr lang="en-US" dirty="0"/>
          </a:p>
        </p:txBody>
      </p:sp>
      <p:sp>
        <p:nvSpPr>
          <p:cNvPr id="9" name="TextBox 8">
            <a:extLst>
              <a:ext uri="{FF2B5EF4-FFF2-40B4-BE49-F238E27FC236}">
                <a16:creationId xmlns:a16="http://schemas.microsoft.com/office/drawing/2014/main" id="{310F18C3-ADA1-C14A-93E5-4058618F92D8}"/>
              </a:ext>
            </a:extLst>
          </p:cNvPr>
          <p:cNvSpPr txBox="1"/>
          <p:nvPr userDrawn="1"/>
        </p:nvSpPr>
        <p:spPr>
          <a:xfrm>
            <a:off x="1654455" y="6528295"/>
            <a:ext cx="2397592" cy="261610"/>
          </a:xfrm>
          <a:prstGeom prst="rect">
            <a:avLst/>
          </a:prstGeom>
          <a:noFill/>
        </p:spPr>
        <p:txBody>
          <a:bodyPr wrap="square" rtlCol="0">
            <a:spAutoFit/>
          </a:bodyPr>
          <a:lstStyle/>
          <a:p>
            <a:r>
              <a:rPr lang="en-CA" sz="1050" dirty="0">
                <a:solidFill>
                  <a:srgbClr val="8D6F4A"/>
                </a:solidFill>
                <a:latin typeface="Open Sans" panose="020B0606030504020204" pitchFamily="34" charset="0"/>
                <a:ea typeface="Open Sans" panose="020B0606030504020204" pitchFamily="34" charset="0"/>
                <a:cs typeface="Open Sans" panose="020B0606030504020204" pitchFamily="34" charset="0"/>
              </a:rPr>
              <a:t>TSX-V: SSP  |  OTC: SSPXF</a:t>
            </a:r>
          </a:p>
        </p:txBody>
      </p:sp>
      <p:pic>
        <p:nvPicPr>
          <p:cNvPr id="11" name="Picture 10">
            <a:extLst>
              <a:ext uri="{FF2B5EF4-FFF2-40B4-BE49-F238E27FC236}">
                <a16:creationId xmlns:a16="http://schemas.microsoft.com/office/drawing/2014/main" id="{4A3875F4-F5A0-2E48-9CB5-F1CA532C40D6}"/>
              </a:ext>
            </a:extLst>
          </p:cNvPr>
          <p:cNvPicPr>
            <a:picLocks noChangeAspect="1"/>
          </p:cNvPicPr>
          <p:nvPr userDrawn="1"/>
        </p:nvPicPr>
        <p:blipFill>
          <a:blip r:embed="rId2"/>
          <a:stretch>
            <a:fillRect/>
          </a:stretch>
        </p:blipFill>
        <p:spPr>
          <a:xfrm>
            <a:off x="615" y="6342203"/>
            <a:ext cx="1719465" cy="601812"/>
          </a:xfrm>
          <a:prstGeom prst="rect">
            <a:avLst/>
          </a:prstGeom>
        </p:spPr>
      </p:pic>
    </p:spTree>
    <p:extLst>
      <p:ext uri="{BB962C8B-B14F-4D97-AF65-F5344CB8AC3E}">
        <p14:creationId xmlns:p14="http://schemas.microsoft.com/office/powerpoint/2010/main" val="1228681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Slide Number Placeholder 5"/>
          <p:cNvSpPr txBox="1">
            <a:spLocks/>
          </p:cNvSpPr>
          <p:nvPr userDrawn="1"/>
        </p:nvSpPr>
        <p:spPr>
          <a:xfrm>
            <a:off x="7010400" y="649287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8522497-8EF0-4B8C-85C7-3B609CBF760C}" type="slidenum">
              <a:rPr kumimoji="0" lang="en-US" sz="1400" b="1" i="0" u="none" strike="noStrike" kern="1200" cap="none" spc="0" normalizeH="0" baseline="0" noProof="0" smtClean="0">
                <a:ln>
                  <a:noFill/>
                </a:ln>
                <a:solidFill>
                  <a:srgbClr val="BF8A3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dirty="0">
              <a:ln>
                <a:noFill/>
              </a:ln>
              <a:solidFill>
                <a:srgbClr val="BF8A32"/>
              </a:solidFill>
              <a:effectLst/>
              <a:uLnTx/>
              <a:uFillTx/>
              <a:latin typeface="+mn-lt"/>
              <a:ea typeface="+mn-ea"/>
              <a:cs typeface="+mn-cs"/>
            </a:endParaRPr>
          </a:p>
        </p:txBody>
      </p:sp>
    </p:spTree>
    <p:extLst>
      <p:ext uri="{BB962C8B-B14F-4D97-AF65-F5344CB8AC3E}">
        <p14:creationId xmlns:p14="http://schemas.microsoft.com/office/powerpoint/2010/main" val="2396418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dirty="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0CC4CE-6E2A-D244-93D4-4243FEEA9805}" type="slidenum">
              <a:rPr lang="en-US" smtClean="0"/>
              <a:t>‹#›</a:t>
            </a:fld>
            <a:endParaRPr lang="en-US" dirty="0"/>
          </a:p>
        </p:txBody>
      </p:sp>
    </p:spTree>
    <p:extLst>
      <p:ext uri="{BB962C8B-B14F-4D97-AF65-F5344CB8AC3E}">
        <p14:creationId xmlns:p14="http://schemas.microsoft.com/office/powerpoint/2010/main" val="9460354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1" r:id="rId4"/>
    <p:sldLayoutId id="2147483654" r:id="rId5"/>
    <p:sldLayoutId id="2147483655" r:id="rId6"/>
    <p:sldLayoutId id="2147483652" r:id="rId7"/>
    <p:sldLayoutId id="2147483653" r:id="rId8"/>
    <p:sldLayoutId id="2147483667" r:id="rId9"/>
    <p:sldLayoutId id="2147483668" r:id="rId10"/>
  </p:sldLayoutIdLst>
  <p:hf hdr="0" dt="0"/>
  <p:txStyles>
    <p:titleStyle>
      <a:lvl1pPr algn="ctr" defTabSz="457200" rtl="0" eaLnBrk="1" latinLnBrk="0" hangingPunct="1">
        <a:spcBef>
          <a:spcPct val="0"/>
        </a:spcBef>
        <a:buNone/>
        <a:defRPr sz="4400"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ct val="20000"/>
        </a:spcBef>
        <a:buFont typeface="Arial"/>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457200" rtl="0" eaLnBrk="1" latinLnBrk="0" hangingPunct="1">
        <a:spcBef>
          <a:spcPct val="20000"/>
        </a:spcBef>
        <a:buFont typeface="Arial"/>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dirty="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0CC4CE-6E2A-D244-93D4-4243FEEA980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15442281"/>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Lst>
  <p:hf hdr="0" ftr="0" dt="0"/>
  <p:txStyles>
    <p:titleStyle>
      <a:lvl1pPr algn="ctr" defTabSz="457200" rtl="0" eaLnBrk="1" latinLnBrk="0" hangingPunct="1">
        <a:spcBef>
          <a:spcPct val="0"/>
        </a:spcBef>
        <a:buNone/>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342900" indent="-342900" algn="l" defTabSz="457200" rtl="0" eaLnBrk="1" latinLnBrk="0" hangingPunct="1">
        <a:spcBef>
          <a:spcPct val="20000"/>
        </a:spcBef>
        <a:buFont typeface="Arial"/>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ct val="20000"/>
        </a:spcBef>
        <a:buFont typeface="Arial"/>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457200" rtl="0" eaLnBrk="1" latinLnBrk="0" hangingPunct="1">
        <a:spcBef>
          <a:spcPct val="20000"/>
        </a:spcBef>
        <a:buFont typeface="Arial"/>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457200" rtl="0" eaLnBrk="1" latinLnBrk="0" hangingPunct="1">
        <a:spcBef>
          <a:spcPct val="20000"/>
        </a:spcBef>
        <a:buFont typeface="Arial"/>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457200" rtl="0" eaLnBrk="1" latinLnBrk="0" hangingPunct="1">
        <a:spcBef>
          <a:spcPct val="20000"/>
        </a:spcBef>
        <a:buFont typeface="Arial"/>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21.emf"/><Relationship Id="rId4" Type="http://schemas.openxmlformats.org/officeDocument/2006/relationships/image" Target="../media/image20.tiff"/></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hyperlink" Target="mailto:rich@ramunson.com"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tags" Target="../tags/tag1.xml"/><Relationship Id="rId5" Type="http://schemas.openxmlformats.org/officeDocument/2006/relationships/image" Target="../media/image13.emf"/><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hyperlink" Target="https://www.ft.com/content/5b29c8a6-288a-11e9-a5ab-ff8ef2b976c7"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16509" y="0"/>
            <a:ext cx="4470400" cy="6858000"/>
          </a:xfrm>
          <a:prstGeom prst="rect">
            <a:avLst/>
          </a:prstGeom>
        </p:spPr>
      </p:pic>
      <p:sp>
        <p:nvSpPr>
          <p:cNvPr id="4" name="Title 1"/>
          <p:cNvSpPr>
            <a:spLocks noGrp="1"/>
          </p:cNvSpPr>
          <p:nvPr>
            <p:ph type="ctrTitle"/>
          </p:nvPr>
        </p:nvSpPr>
        <p:spPr>
          <a:xfrm>
            <a:off x="586329" y="2579771"/>
            <a:ext cx="5024942" cy="756978"/>
          </a:xfrm>
        </p:spPr>
        <p:txBody>
          <a:bodyPr lIns="0">
            <a:normAutofit fontScale="90000"/>
          </a:bodyPr>
          <a:lstStyle/>
          <a:p>
            <a:pPr algn="l"/>
            <a:r>
              <a:rPr lang="en-US" sz="2700" b="1" dirty="0">
                <a:latin typeface="Roboto" panose="02000000000000000000" pitchFamily="2" charset="0"/>
                <a:ea typeface="Roboto" panose="02000000000000000000" pitchFamily="2" charset="0"/>
                <a:cs typeface="Roboto" panose="02000000000000000000" pitchFamily="2" charset="0"/>
              </a:rPr>
              <a:t>10.5M Ounce </a:t>
            </a:r>
            <a:r>
              <a:rPr lang="en-US" sz="2700" b="1" dirty="0"/>
              <a:t>Total </a:t>
            </a:r>
            <a:r>
              <a:rPr lang="en-US" sz="2700" b="1" dirty="0">
                <a:latin typeface="Roboto" panose="02000000000000000000" pitchFamily="2" charset="0"/>
                <a:ea typeface="Roboto" panose="02000000000000000000" pitchFamily="2" charset="0"/>
                <a:cs typeface="Roboto" panose="02000000000000000000" pitchFamily="2" charset="0"/>
              </a:rPr>
              <a:t>Gold Resource </a:t>
            </a:r>
          </a:p>
        </p:txBody>
      </p:sp>
      <p:sp>
        <p:nvSpPr>
          <p:cNvPr id="2" name="TextBox 1"/>
          <p:cNvSpPr txBox="1"/>
          <p:nvPr/>
        </p:nvSpPr>
        <p:spPr>
          <a:xfrm>
            <a:off x="805553" y="5483999"/>
            <a:ext cx="3868047" cy="1292662"/>
          </a:xfrm>
          <a:prstGeom prst="rect">
            <a:avLst/>
          </a:prstGeom>
          <a:noFill/>
        </p:spPr>
        <p:txBody>
          <a:bodyPr wrap="square" rtlCol="0">
            <a:spAutoFit/>
          </a:bodyPr>
          <a:lstStyle/>
          <a:p>
            <a:pPr algn="ctr"/>
            <a:r>
              <a:rPr lang="en-CA" sz="2000" b="1" dirty="0">
                <a:latin typeface="Calibri" panose="020F0502020204030204" pitchFamily="34" charset="0"/>
                <a:cs typeface="Calibri" panose="020F0502020204030204" pitchFamily="34" charset="0"/>
              </a:rPr>
              <a:t>CORPORATE PRESENTATION</a:t>
            </a:r>
          </a:p>
          <a:p>
            <a:pPr algn="ctr"/>
            <a:r>
              <a:rPr lang="en-CA" sz="2000" b="1" dirty="0">
                <a:solidFill>
                  <a:srgbClr val="FF0000"/>
                </a:solidFill>
                <a:latin typeface="Calibri" panose="020F0502020204030204" pitchFamily="34" charset="0"/>
                <a:cs typeface="Calibri" panose="020F0502020204030204" pitchFamily="34" charset="0"/>
              </a:rPr>
              <a:t> </a:t>
            </a:r>
            <a:r>
              <a:rPr lang="en-CA" sz="2000" b="1" dirty="0">
                <a:latin typeface="Calibri" panose="020F0502020204030204" pitchFamily="34" charset="0"/>
                <a:cs typeface="Calibri" panose="020F0502020204030204" pitchFamily="34" charset="0"/>
              </a:rPr>
              <a:t>Invest in Guyana</a:t>
            </a:r>
          </a:p>
          <a:p>
            <a:pPr algn="ctr"/>
            <a:r>
              <a:rPr lang="en-CA" sz="2000" b="1" dirty="0">
                <a:latin typeface="Calibri" panose="020F0502020204030204" pitchFamily="34" charset="0"/>
                <a:cs typeface="Calibri" panose="020F0502020204030204" pitchFamily="34" charset="0"/>
              </a:rPr>
              <a:t>23 March 2021</a:t>
            </a:r>
          </a:p>
          <a:p>
            <a:endParaRPr lang="en-CA" dirty="0">
              <a:solidFill>
                <a:schemeClr val="bg1"/>
              </a:solidFill>
              <a:latin typeface="Calibri Light" panose="020F0302020204030204" pitchFamily="34" charset="0"/>
            </a:endParaRPr>
          </a:p>
        </p:txBody>
      </p:sp>
      <p:sp>
        <p:nvSpPr>
          <p:cNvPr id="3" name="TextBox 2"/>
          <p:cNvSpPr txBox="1"/>
          <p:nvPr/>
        </p:nvSpPr>
        <p:spPr>
          <a:xfrm>
            <a:off x="3098800" y="5207000"/>
            <a:ext cx="184731" cy="369332"/>
          </a:xfrm>
          <a:prstGeom prst="rect">
            <a:avLst/>
          </a:prstGeom>
          <a:noFill/>
        </p:spPr>
        <p:txBody>
          <a:bodyPr wrap="none" rtlCol="0">
            <a:spAutoFit/>
          </a:bodyPr>
          <a:lstStyle/>
          <a:p>
            <a:endParaRPr lang="en-US" dirty="0"/>
          </a:p>
        </p:txBody>
      </p:sp>
      <p:sp>
        <p:nvSpPr>
          <p:cNvPr id="13" name="TextBox 12"/>
          <p:cNvSpPr txBox="1"/>
          <p:nvPr/>
        </p:nvSpPr>
        <p:spPr>
          <a:xfrm>
            <a:off x="597100" y="3394728"/>
            <a:ext cx="5024942" cy="923330"/>
          </a:xfrm>
          <a:prstGeom prst="rect">
            <a:avLst/>
          </a:prstGeom>
          <a:noFill/>
        </p:spPr>
        <p:txBody>
          <a:bodyPr wrap="square" lIns="0" rtlCol="0">
            <a:spAutoFit/>
          </a:bodyPr>
          <a:lstStyle/>
          <a:p>
            <a:pPr algn="ctr"/>
            <a:r>
              <a:rPr lang="en-US" sz="2700" b="1" baseline="30000" dirty="0">
                <a:solidFill>
                  <a:srgbClr val="8D6F4A"/>
                </a:solidFill>
                <a:latin typeface="Roboto" panose="02000000000000000000" pitchFamily="2" charset="0"/>
                <a:ea typeface="Roboto" panose="02000000000000000000" pitchFamily="2" charset="0"/>
                <a:cs typeface="Roboto" panose="02000000000000000000" pitchFamily="2" charset="0"/>
              </a:rPr>
              <a:t>Advancing One of the Largest Undeveloped Gold Deposits in South America Owned by a Junior Development Company</a:t>
            </a:r>
          </a:p>
        </p:txBody>
      </p:sp>
      <p:sp>
        <p:nvSpPr>
          <p:cNvPr id="6" name="TextBox 5">
            <a:extLst>
              <a:ext uri="{FF2B5EF4-FFF2-40B4-BE49-F238E27FC236}">
                <a16:creationId xmlns:a16="http://schemas.microsoft.com/office/drawing/2014/main" id="{ADCA9037-0821-7542-AF44-A91621C0891B}"/>
              </a:ext>
            </a:extLst>
          </p:cNvPr>
          <p:cNvSpPr txBox="1"/>
          <p:nvPr/>
        </p:nvSpPr>
        <p:spPr>
          <a:xfrm>
            <a:off x="-838200" y="507643"/>
            <a:ext cx="7641373" cy="989310"/>
          </a:xfrm>
          <a:prstGeom prst="rect">
            <a:avLst/>
          </a:prstGeom>
          <a:noFill/>
        </p:spPr>
        <p:txBody>
          <a:bodyPr wrap="square" rtlCol="0">
            <a:spAutoFit/>
          </a:bodyPr>
          <a:lstStyle/>
          <a:p>
            <a:pPr algn="ctr">
              <a:lnSpc>
                <a:spcPts val="1800"/>
              </a:lnSpc>
            </a:pPr>
            <a:r>
              <a:rPr lang="en-US" sz="4000" b="1" dirty="0">
                <a:solidFill>
                  <a:srgbClr val="8D6F4A"/>
                </a:solidFill>
              </a:rPr>
              <a:t>ETK Inc.</a:t>
            </a:r>
            <a:r>
              <a:rPr lang="en-US" sz="4000" dirty="0">
                <a:solidFill>
                  <a:srgbClr val="8D6F4A"/>
                </a:solidFill>
              </a:rPr>
              <a:t>  </a:t>
            </a:r>
          </a:p>
          <a:p>
            <a:pPr>
              <a:lnSpc>
                <a:spcPts val="1800"/>
              </a:lnSpc>
            </a:pPr>
            <a:endParaRPr lang="en-US" sz="3200" dirty="0">
              <a:solidFill>
                <a:srgbClr val="8D6F4A"/>
              </a:solidFill>
            </a:endParaRPr>
          </a:p>
          <a:p>
            <a:pPr algn="ctr">
              <a:lnSpc>
                <a:spcPts val="1800"/>
              </a:lnSpc>
              <a:spcBef>
                <a:spcPts val="1200"/>
              </a:spcBef>
            </a:pPr>
            <a:r>
              <a:rPr lang="en-US" sz="3200" dirty="0">
                <a:solidFill>
                  <a:srgbClr val="8D6F4A"/>
                </a:solidFill>
              </a:rPr>
              <a:t>A Guyana Corporation</a:t>
            </a:r>
          </a:p>
        </p:txBody>
      </p:sp>
      <p:sp>
        <p:nvSpPr>
          <p:cNvPr id="8" name="TextBox 7">
            <a:extLst>
              <a:ext uri="{FF2B5EF4-FFF2-40B4-BE49-F238E27FC236}">
                <a16:creationId xmlns:a16="http://schemas.microsoft.com/office/drawing/2014/main" id="{95907446-6689-494F-B7C7-ED0CA79B7EDB}"/>
              </a:ext>
            </a:extLst>
          </p:cNvPr>
          <p:cNvSpPr txBox="1"/>
          <p:nvPr/>
        </p:nvSpPr>
        <p:spPr>
          <a:xfrm>
            <a:off x="662267" y="1926595"/>
            <a:ext cx="4640438" cy="584775"/>
          </a:xfrm>
          <a:prstGeom prst="rect">
            <a:avLst/>
          </a:prstGeom>
          <a:noFill/>
        </p:spPr>
        <p:txBody>
          <a:bodyPr wrap="none" rtlCol="0">
            <a:spAutoFit/>
          </a:bodyPr>
          <a:lstStyle/>
          <a:p>
            <a:r>
              <a:rPr lang="en-US" sz="3200" b="1" dirty="0"/>
              <a:t>The Toroparu Gold Project</a:t>
            </a:r>
          </a:p>
        </p:txBody>
      </p:sp>
      <p:sp>
        <p:nvSpPr>
          <p:cNvPr id="9" name="TextBox 8">
            <a:extLst>
              <a:ext uri="{FF2B5EF4-FFF2-40B4-BE49-F238E27FC236}">
                <a16:creationId xmlns:a16="http://schemas.microsoft.com/office/drawing/2014/main" id="{05E10A2A-E12A-2749-BCE6-A0E40FFD5325}"/>
              </a:ext>
            </a:extLst>
          </p:cNvPr>
          <p:cNvSpPr txBox="1"/>
          <p:nvPr/>
        </p:nvSpPr>
        <p:spPr>
          <a:xfrm>
            <a:off x="1048462" y="4419567"/>
            <a:ext cx="3868047" cy="923330"/>
          </a:xfrm>
          <a:prstGeom prst="rect">
            <a:avLst/>
          </a:prstGeom>
          <a:noFill/>
        </p:spPr>
        <p:txBody>
          <a:bodyPr wrap="none" rtlCol="0">
            <a:spAutoFit/>
          </a:bodyPr>
          <a:lstStyle/>
          <a:p>
            <a:r>
              <a:rPr lang="en-US" dirty="0">
                <a:solidFill>
                  <a:srgbClr val="8D6F4A"/>
                </a:solidFill>
              </a:rPr>
              <a:t>A Subsidiary of </a:t>
            </a:r>
            <a:r>
              <a:rPr lang="en-US" b="1" dirty="0">
                <a:solidFill>
                  <a:srgbClr val="8D6F4A"/>
                </a:solidFill>
              </a:rPr>
              <a:t>Gold X Mining Corp</a:t>
            </a:r>
          </a:p>
          <a:p>
            <a:r>
              <a:rPr lang="en-US" dirty="0">
                <a:solidFill>
                  <a:srgbClr val="8D6F4A"/>
                </a:solidFill>
              </a:rPr>
              <a:t>Publicly Listed on TSX-V and OTCQX</a:t>
            </a:r>
          </a:p>
          <a:p>
            <a:pPr algn="ctr"/>
            <a:r>
              <a:rPr lang="en-US" dirty="0"/>
              <a:t>TSX-V: GLDX | OTCQX: SSPXF</a:t>
            </a:r>
          </a:p>
        </p:txBody>
      </p:sp>
    </p:spTree>
    <p:extLst>
      <p:ext uri="{BB962C8B-B14F-4D97-AF65-F5344CB8AC3E}">
        <p14:creationId xmlns:p14="http://schemas.microsoft.com/office/powerpoint/2010/main" val="2229856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a:t>Location </a:t>
            </a:r>
            <a:r>
              <a:rPr lang="mr-IN" dirty="0"/>
              <a:t>–</a:t>
            </a:r>
            <a:r>
              <a:rPr lang="en-CA" dirty="0"/>
              <a:t> Guiana Shield</a:t>
            </a:r>
          </a:p>
        </p:txBody>
      </p:sp>
      <p:sp>
        <p:nvSpPr>
          <p:cNvPr id="5" name="Content Placeholder 4"/>
          <p:cNvSpPr>
            <a:spLocks noGrp="1"/>
          </p:cNvSpPr>
          <p:nvPr>
            <p:ph idx="13"/>
          </p:nvPr>
        </p:nvSpPr>
        <p:spPr/>
        <p:txBody>
          <a:bodyPr/>
          <a:lstStyle/>
          <a:p>
            <a:r>
              <a:rPr lang="en-CA" dirty="0"/>
              <a:t>Overview of Gold Deposits</a:t>
            </a:r>
          </a:p>
        </p:txBody>
      </p:sp>
      <p:grpSp>
        <p:nvGrpSpPr>
          <p:cNvPr id="6" name="Group 5"/>
          <p:cNvGrpSpPr/>
          <p:nvPr/>
        </p:nvGrpSpPr>
        <p:grpSpPr>
          <a:xfrm>
            <a:off x="2557901" y="849447"/>
            <a:ext cx="6345795" cy="4675367"/>
            <a:chOff x="1503201" y="889293"/>
            <a:chExt cx="7458573" cy="4937062"/>
          </a:xfrm>
        </p:grpSpPr>
        <p:grpSp>
          <p:nvGrpSpPr>
            <p:cNvPr id="7" name="Group 6"/>
            <p:cNvGrpSpPr/>
            <p:nvPr/>
          </p:nvGrpSpPr>
          <p:grpSpPr>
            <a:xfrm>
              <a:off x="1503201" y="889293"/>
              <a:ext cx="7458573" cy="4937062"/>
              <a:chOff x="1503201" y="889293"/>
              <a:chExt cx="7458573" cy="4937062"/>
            </a:xfrm>
          </p:grpSpPr>
          <p:pic>
            <p:nvPicPr>
              <p:cNvPr id="28" name="Picture 2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03201" y="2174237"/>
                <a:ext cx="7458573" cy="3652118"/>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03015" y="889293"/>
                <a:ext cx="3466364" cy="1797075"/>
              </a:xfrm>
              <a:prstGeom prst="rect">
                <a:avLst/>
              </a:prstGeom>
            </p:spPr>
          </p:pic>
        </p:grpSp>
        <p:cxnSp>
          <p:nvCxnSpPr>
            <p:cNvPr id="8" name="Straight Connector 7"/>
            <p:cNvCxnSpPr/>
            <p:nvPr/>
          </p:nvCxnSpPr>
          <p:spPr>
            <a:xfrm flipH="1" flipV="1">
              <a:off x="3606322" y="1989117"/>
              <a:ext cx="235346" cy="9440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3954483" y="2156346"/>
              <a:ext cx="11875" cy="9668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4245429" y="2256312"/>
              <a:ext cx="65315" cy="8668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381995" y="2404753"/>
              <a:ext cx="71252" cy="6175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602931" y="2526122"/>
              <a:ext cx="254652" cy="7514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5303015" y="2933205"/>
              <a:ext cx="165572" cy="4750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5640779" y="3063834"/>
              <a:ext cx="251543" cy="344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252358" y="3277590"/>
              <a:ext cx="320634" cy="2671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18909708">
              <a:off x="3403511" y="1649702"/>
              <a:ext cx="640971" cy="276253"/>
            </a:xfrm>
            <a:prstGeom prst="rect">
              <a:avLst/>
            </a:prstGeom>
            <a:noFill/>
          </p:spPr>
          <p:txBody>
            <a:bodyPr wrap="none" rtlCol="0">
              <a:spAutoFit/>
            </a:bodyPr>
            <a:lstStyle/>
            <a:p>
              <a:r>
                <a:rPr lang="fr-BE" sz="1100" b="1" dirty="0">
                  <a:solidFill>
                    <a:prstClr val="black"/>
                  </a:solidFill>
                </a:rPr>
                <a:t>Choco</a:t>
              </a:r>
              <a:endParaRPr lang="en-US" sz="1100" b="1" dirty="0">
                <a:solidFill>
                  <a:prstClr val="black"/>
                </a:solidFill>
              </a:endParaRPr>
            </a:p>
          </p:txBody>
        </p:sp>
        <p:sp>
          <p:nvSpPr>
            <p:cNvPr id="17" name="TextBox 16"/>
            <p:cNvSpPr txBox="1"/>
            <p:nvPr/>
          </p:nvSpPr>
          <p:spPr>
            <a:xfrm rot="18909708">
              <a:off x="4090809" y="1883520"/>
              <a:ext cx="724878" cy="261610"/>
            </a:xfrm>
            <a:prstGeom prst="rect">
              <a:avLst/>
            </a:prstGeom>
            <a:noFill/>
          </p:spPr>
          <p:txBody>
            <a:bodyPr wrap="none" rtlCol="0">
              <a:spAutoFit/>
            </a:bodyPr>
            <a:lstStyle/>
            <a:p>
              <a:r>
                <a:rPr lang="fr-BE" sz="1100" b="1" dirty="0">
                  <a:solidFill>
                    <a:srgbClr val="FF0000"/>
                  </a:solidFill>
                </a:rPr>
                <a:t>Toroparu</a:t>
              </a:r>
              <a:endParaRPr lang="en-US" sz="1100" b="1" dirty="0">
                <a:solidFill>
                  <a:srgbClr val="FF0000"/>
                </a:solidFill>
              </a:endParaRPr>
            </a:p>
          </p:txBody>
        </p:sp>
        <p:sp>
          <p:nvSpPr>
            <p:cNvPr id="18" name="TextBox 17"/>
            <p:cNvSpPr txBox="1"/>
            <p:nvPr/>
          </p:nvSpPr>
          <p:spPr>
            <a:xfrm rot="18909708">
              <a:off x="4323464" y="2095041"/>
              <a:ext cx="588623" cy="261610"/>
            </a:xfrm>
            <a:prstGeom prst="rect">
              <a:avLst/>
            </a:prstGeom>
            <a:noFill/>
          </p:spPr>
          <p:txBody>
            <a:bodyPr wrap="none" rtlCol="0">
              <a:spAutoFit/>
            </a:bodyPr>
            <a:lstStyle/>
            <a:p>
              <a:r>
                <a:rPr lang="fr-BE" sz="1100" b="1" dirty="0">
                  <a:solidFill>
                    <a:prstClr val="black"/>
                  </a:solidFill>
                </a:rPr>
                <a:t>Aurora</a:t>
              </a:r>
              <a:endParaRPr lang="en-US" sz="1100" b="1" dirty="0">
                <a:solidFill>
                  <a:prstClr val="black"/>
                </a:solidFill>
              </a:endParaRPr>
            </a:p>
          </p:txBody>
        </p:sp>
        <p:sp>
          <p:nvSpPr>
            <p:cNvPr id="19" name="TextBox 18"/>
            <p:cNvSpPr txBox="1"/>
            <p:nvPr/>
          </p:nvSpPr>
          <p:spPr>
            <a:xfrm rot="18909708">
              <a:off x="4705818" y="2232460"/>
              <a:ext cx="588217" cy="276253"/>
            </a:xfrm>
            <a:prstGeom prst="rect">
              <a:avLst/>
            </a:prstGeom>
            <a:noFill/>
          </p:spPr>
          <p:txBody>
            <a:bodyPr wrap="none" rtlCol="0">
              <a:spAutoFit/>
            </a:bodyPr>
            <a:lstStyle/>
            <a:p>
              <a:r>
                <a:rPr lang="fr-BE" sz="1100" b="1" dirty="0">
                  <a:solidFill>
                    <a:prstClr val="black"/>
                  </a:solidFill>
                </a:rPr>
                <a:t>Omai</a:t>
              </a:r>
              <a:endParaRPr lang="en-US" sz="1100" b="1" dirty="0">
                <a:solidFill>
                  <a:prstClr val="black"/>
                </a:solidFill>
              </a:endParaRPr>
            </a:p>
          </p:txBody>
        </p:sp>
        <p:sp>
          <p:nvSpPr>
            <p:cNvPr id="20" name="TextBox 19"/>
            <p:cNvSpPr txBox="1"/>
            <p:nvPr/>
          </p:nvSpPr>
          <p:spPr>
            <a:xfrm rot="18909708">
              <a:off x="6029501" y="2836651"/>
              <a:ext cx="561839" cy="276253"/>
            </a:xfrm>
            <a:prstGeom prst="rect">
              <a:avLst/>
            </a:prstGeom>
            <a:noFill/>
          </p:spPr>
          <p:txBody>
            <a:bodyPr wrap="none" rtlCol="0">
              <a:spAutoFit/>
            </a:bodyPr>
            <a:lstStyle/>
            <a:p>
              <a:r>
                <a:rPr lang="fr-BE" sz="1100" b="1" dirty="0">
                  <a:solidFill>
                    <a:prstClr val="black"/>
                  </a:solidFill>
                </a:rPr>
                <a:t>Yaou</a:t>
              </a:r>
              <a:endParaRPr lang="en-US" sz="1100" b="1" dirty="0">
                <a:solidFill>
                  <a:prstClr val="black"/>
                </a:solidFill>
              </a:endParaRPr>
            </a:p>
          </p:txBody>
        </p:sp>
        <p:sp>
          <p:nvSpPr>
            <p:cNvPr id="21" name="TextBox 20"/>
            <p:cNvSpPr txBox="1"/>
            <p:nvPr/>
          </p:nvSpPr>
          <p:spPr>
            <a:xfrm rot="18909708">
              <a:off x="5622707" y="2630574"/>
              <a:ext cx="1162866" cy="260003"/>
            </a:xfrm>
            <a:prstGeom prst="rect">
              <a:avLst/>
            </a:prstGeom>
            <a:noFill/>
          </p:spPr>
          <p:txBody>
            <a:bodyPr wrap="none" rtlCol="0">
              <a:spAutoFit/>
            </a:bodyPr>
            <a:lstStyle/>
            <a:p>
              <a:r>
                <a:rPr lang="fr-BE" sz="1000" b="1" dirty="0">
                  <a:solidFill>
                    <a:prstClr val="black"/>
                  </a:solidFill>
                </a:rPr>
                <a:t>Merian-Nassau</a:t>
              </a:r>
              <a:endParaRPr lang="en-US" sz="1000" b="1" dirty="0">
                <a:solidFill>
                  <a:prstClr val="black"/>
                </a:solidFill>
              </a:endParaRPr>
            </a:p>
          </p:txBody>
        </p:sp>
        <p:sp>
          <p:nvSpPr>
            <p:cNvPr id="22" name="TextBox 21"/>
            <p:cNvSpPr txBox="1"/>
            <p:nvPr/>
          </p:nvSpPr>
          <p:spPr>
            <a:xfrm rot="18909708">
              <a:off x="6383969" y="2975368"/>
              <a:ext cx="733292" cy="276253"/>
            </a:xfrm>
            <a:prstGeom prst="rect">
              <a:avLst/>
            </a:prstGeom>
            <a:noFill/>
          </p:spPr>
          <p:txBody>
            <a:bodyPr wrap="none" rtlCol="0">
              <a:spAutoFit/>
            </a:bodyPr>
            <a:lstStyle/>
            <a:p>
              <a:r>
                <a:rPr lang="fr-BE" sz="1100" b="1" dirty="0">
                  <a:solidFill>
                    <a:prstClr val="black"/>
                  </a:solidFill>
                </a:rPr>
                <a:t>Caiman</a:t>
              </a:r>
              <a:endParaRPr lang="en-US" sz="1100" b="1" dirty="0">
                <a:solidFill>
                  <a:prstClr val="black"/>
                </a:solidFill>
              </a:endParaRPr>
            </a:p>
          </p:txBody>
        </p:sp>
        <p:cxnSp>
          <p:nvCxnSpPr>
            <p:cNvPr id="23" name="Straight Connector 22"/>
            <p:cNvCxnSpPr/>
            <p:nvPr/>
          </p:nvCxnSpPr>
          <p:spPr>
            <a:xfrm flipV="1">
              <a:off x="5892322" y="3123210"/>
              <a:ext cx="265034" cy="5759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rot="18909708">
              <a:off x="3702351" y="1650511"/>
              <a:ext cx="895324" cy="455005"/>
            </a:xfrm>
            <a:prstGeom prst="rect">
              <a:avLst/>
            </a:prstGeom>
            <a:noFill/>
          </p:spPr>
          <p:txBody>
            <a:bodyPr wrap="none" rtlCol="0">
              <a:spAutoFit/>
            </a:bodyPr>
            <a:lstStyle/>
            <a:p>
              <a:r>
                <a:rPr lang="fr-BE" sz="1100" b="1" dirty="0">
                  <a:solidFill>
                    <a:prstClr val="black"/>
                  </a:solidFill>
                </a:rPr>
                <a:t>Christinas</a:t>
              </a:r>
            </a:p>
            <a:p>
              <a:r>
                <a:rPr lang="fr-BE" sz="1100" b="1" dirty="0">
                  <a:solidFill>
                    <a:prstClr val="black"/>
                  </a:solidFill>
                </a:rPr>
                <a:t>Brisas</a:t>
              </a:r>
              <a:endParaRPr lang="en-US" sz="1100" b="1" dirty="0">
                <a:solidFill>
                  <a:prstClr val="black"/>
                </a:solidFill>
              </a:endParaRPr>
            </a:p>
          </p:txBody>
        </p:sp>
        <p:cxnSp>
          <p:nvCxnSpPr>
            <p:cNvPr id="25" name="Straight Connector 24"/>
            <p:cNvCxnSpPr/>
            <p:nvPr/>
          </p:nvCxnSpPr>
          <p:spPr>
            <a:xfrm flipV="1">
              <a:off x="4524499" y="2461161"/>
              <a:ext cx="205757" cy="7986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rot="18909708">
              <a:off x="4477859" y="2082327"/>
              <a:ext cx="912283" cy="260003"/>
            </a:xfrm>
            <a:prstGeom prst="rect">
              <a:avLst/>
            </a:prstGeom>
            <a:noFill/>
          </p:spPr>
          <p:txBody>
            <a:bodyPr wrap="none" rtlCol="0">
              <a:spAutoFit/>
            </a:bodyPr>
            <a:lstStyle/>
            <a:p>
              <a:r>
                <a:rPr lang="fr-BE" sz="1000" b="1" dirty="0">
                  <a:solidFill>
                    <a:prstClr val="black"/>
                  </a:solidFill>
                </a:rPr>
                <a:t>West Omai</a:t>
              </a:r>
              <a:endParaRPr lang="en-US" sz="1000" b="1" dirty="0">
                <a:solidFill>
                  <a:prstClr val="black"/>
                </a:solidFill>
              </a:endParaRPr>
            </a:p>
          </p:txBody>
        </p:sp>
        <p:sp>
          <p:nvSpPr>
            <p:cNvPr id="27" name="TextBox 26"/>
            <p:cNvSpPr txBox="1"/>
            <p:nvPr/>
          </p:nvSpPr>
          <p:spPr>
            <a:xfrm rot="18909708">
              <a:off x="5057764" y="2497673"/>
              <a:ext cx="881973" cy="246221"/>
            </a:xfrm>
            <a:prstGeom prst="rect">
              <a:avLst/>
            </a:prstGeom>
            <a:noFill/>
          </p:spPr>
          <p:txBody>
            <a:bodyPr wrap="none" rtlCol="0">
              <a:spAutoFit/>
            </a:bodyPr>
            <a:lstStyle/>
            <a:p>
              <a:r>
                <a:rPr lang="fr-BE" sz="1000" b="1" dirty="0">
                  <a:solidFill>
                    <a:prstClr val="black"/>
                  </a:solidFill>
                </a:rPr>
                <a:t>Gros Rosebel</a:t>
              </a:r>
              <a:endParaRPr lang="en-US" sz="1000" b="1" dirty="0">
                <a:solidFill>
                  <a:prstClr val="black"/>
                </a:solidFill>
              </a:endParaRPr>
            </a:p>
          </p:txBody>
        </p:sp>
      </p:grpSp>
      <p:sp>
        <p:nvSpPr>
          <p:cNvPr id="30" name="TextBox 13"/>
          <p:cNvSpPr txBox="1">
            <a:spLocks noChangeArrowheads="1"/>
          </p:cNvSpPr>
          <p:nvPr/>
        </p:nvSpPr>
        <p:spPr bwMode="auto">
          <a:xfrm>
            <a:off x="472970" y="1479463"/>
            <a:ext cx="2761028" cy="3317831"/>
          </a:xfrm>
          <a:prstGeom prst="rect">
            <a:avLst/>
          </a:prstGeom>
          <a:solidFill>
            <a:schemeClr val="bg1"/>
          </a:solidFill>
          <a:ln w="9525">
            <a:solidFill>
              <a:schemeClr val="tx1"/>
            </a:solidFill>
            <a:miter lim="800000"/>
            <a:headEnd/>
            <a:tailEnd/>
          </a:ln>
        </p:spPr>
        <p:txBody>
          <a:bodyPr wrap="square">
            <a:spAutoFit/>
          </a:bodyPr>
          <a:lstStyle/>
          <a:p>
            <a:pPr>
              <a:lnSpc>
                <a:spcPct val="110000"/>
              </a:lnSpc>
              <a:tabLst>
                <a:tab pos="114300" algn="l"/>
                <a:tab pos="2290763" algn="r"/>
                <a:tab pos="2514600" algn="r"/>
              </a:tabLst>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Venezuela</a:t>
            </a:r>
            <a: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In-situ Gold </a:t>
            </a:r>
          </a:p>
          <a:p>
            <a:pPr>
              <a:lnSpc>
                <a:spcPct val="110000"/>
              </a:lnSpc>
              <a:tabLst>
                <a:tab pos="114300" algn="l"/>
                <a:tab pos="2290763" algn="r"/>
                <a:tab pos="2514600" algn="r"/>
              </a:tabLst>
            </a:pPr>
            <a:r>
              <a:rPr lang="en-US" sz="1200" dirty="0">
                <a:latin typeface="Open Sans" panose="020B0606030504020204" pitchFamily="34" charset="0"/>
                <a:ea typeface="Open Sans" panose="020B0606030504020204" pitchFamily="34" charset="0"/>
                <a:cs typeface="Open Sans" panose="020B0606030504020204" pitchFamily="34" charset="0"/>
              </a:rPr>
              <a:t>Choco 	 </a:t>
            </a:r>
          </a:p>
          <a:p>
            <a:pPr>
              <a:tabLst>
                <a:tab pos="114300" algn="l"/>
                <a:tab pos="2290763" algn="r"/>
                <a:tab pos="2514600" algn="r"/>
              </a:tabLst>
            </a:pPr>
            <a: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Las Cristinas - Las </a:t>
            </a:r>
            <a:r>
              <a:rPr lang="en-US" sz="12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Brisas</a:t>
            </a:r>
            <a: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p>
          <a:p>
            <a:pPr>
              <a:tabLst>
                <a:tab pos="114300" algn="l"/>
                <a:tab pos="2290763" algn="r"/>
                <a:tab pos="2514600" algn="r"/>
              </a:tabLst>
            </a:pPr>
            <a: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La Camorra	</a:t>
            </a:r>
          </a:p>
          <a:p>
            <a:pPr>
              <a:tabLst>
                <a:tab pos="114300" algn="l"/>
                <a:tab pos="2290763" algn="r"/>
                <a:tab pos="2514600" algn="r"/>
              </a:tabLst>
            </a:pPr>
            <a:endParaRPr lang="en-US" sz="800" b="1"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a:lnSpc>
                <a:spcPct val="110000"/>
              </a:lnSpc>
              <a:tabLst>
                <a:tab pos="114300" algn="l"/>
                <a:tab pos="2290763" algn="r"/>
                <a:tab pos="2514600" algn="r"/>
              </a:tabLst>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Guyana</a:t>
            </a:r>
          </a:p>
          <a:p>
            <a:pPr>
              <a:tabLst>
                <a:tab pos="114300" algn="l"/>
                <a:tab pos="2290763" algn="r"/>
                <a:tab pos="2514600" algn="r"/>
              </a:tabLst>
            </a:pPr>
            <a: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Aurora  </a:t>
            </a:r>
            <a:r>
              <a:rPr lang="en-US" sz="1200" i="1" dirty="0">
                <a:solidFill>
                  <a:prstClr val="black"/>
                </a:solidFill>
                <a:latin typeface="Open Sans" panose="020B0606030504020204" pitchFamily="34" charset="0"/>
                <a:ea typeface="Open Sans" panose="020B0606030504020204" pitchFamily="34" charset="0"/>
                <a:cs typeface="Open Sans" panose="020B0606030504020204" pitchFamily="34" charset="0"/>
              </a:rPr>
              <a:t>(Zijin)</a:t>
            </a:r>
            <a: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p>
          <a:p>
            <a:pPr>
              <a:tabLst>
                <a:tab pos="114300" algn="l"/>
                <a:tab pos="2290763" algn="r"/>
                <a:tab pos="2514600" algn="r"/>
              </a:tabLst>
            </a:pPr>
            <a:r>
              <a:rPr lang="en-US" sz="1200" b="1" dirty="0">
                <a:solidFill>
                  <a:srgbClr val="8D6F4A"/>
                </a:solidFill>
                <a:latin typeface="Open Sans" panose="020B0606030504020204" pitchFamily="34" charset="0"/>
                <a:ea typeface="Open Sans" panose="020B0606030504020204" pitchFamily="34" charset="0"/>
                <a:cs typeface="Open Sans" panose="020B0606030504020204" pitchFamily="34" charset="0"/>
              </a:rPr>
              <a:t>Toroparu  </a:t>
            </a:r>
            <a:r>
              <a:rPr lang="en-US" sz="1200" b="1" i="1" dirty="0">
                <a:solidFill>
                  <a:srgbClr val="8D6F4A"/>
                </a:solidFill>
                <a:latin typeface="Open Sans" panose="020B0606030504020204" pitchFamily="34" charset="0"/>
                <a:ea typeface="Open Sans" panose="020B0606030504020204" pitchFamily="34" charset="0"/>
                <a:cs typeface="Open Sans" panose="020B0606030504020204" pitchFamily="34" charset="0"/>
              </a:rPr>
              <a:t>(Gold X)	                         </a:t>
            </a:r>
          </a:p>
          <a:p>
            <a:pPr>
              <a:tabLst>
                <a:tab pos="114300" algn="l"/>
                <a:tab pos="2290763" algn="r"/>
                <a:tab pos="2514600" algn="r"/>
              </a:tabLst>
            </a:pPr>
            <a:r>
              <a:rPr lang="en-US" sz="12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Karouni</a:t>
            </a:r>
            <a: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fr-BE"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Troy)</a:t>
            </a:r>
            <a:r>
              <a:rPr lang="en-US" sz="1200" i="1"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p>
          <a:p>
            <a:pPr>
              <a:tabLst>
                <a:tab pos="114300" algn="l"/>
                <a:tab pos="2290763" algn="r"/>
                <a:tab pos="2514600" algn="r"/>
              </a:tabLst>
            </a:pPr>
            <a: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Omai  </a:t>
            </a:r>
            <a:r>
              <a:rPr lang="en-US" sz="1200" i="1" dirty="0">
                <a:solidFill>
                  <a:prstClr val="black"/>
                </a:solidFill>
                <a:latin typeface="Open Sans" panose="020B0606030504020204" pitchFamily="34" charset="0"/>
                <a:ea typeface="Open Sans" panose="020B0606030504020204" pitchFamily="34" charset="0"/>
                <a:cs typeface="Open Sans" panose="020B0606030504020204" pitchFamily="34" charset="0"/>
              </a:rPr>
              <a:t>(Original Operation)                     	</a:t>
            </a:r>
            <a:endPar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a:lnSpc>
                <a:spcPct val="110000"/>
              </a:lnSpc>
              <a:tabLst>
                <a:tab pos="114300" algn="l"/>
                <a:tab pos="2290763" algn="r"/>
                <a:tab pos="2514600" algn="r"/>
              </a:tabLst>
            </a:pPr>
            <a:endParaRPr lang="en-US" sz="800" u="sng"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a:lnSpc>
                <a:spcPct val="110000"/>
              </a:lnSpc>
              <a:tabLst>
                <a:tab pos="114300" algn="l"/>
                <a:tab pos="2290763" algn="r"/>
                <a:tab pos="2514600" algn="r"/>
              </a:tabLst>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Suriname  </a:t>
            </a:r>
            <a: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p>
          <a:p>
            <a:pPr>
              <a:tabLst>
                <a:tab pos="114300" algn="l"/>
                <a:tab pos="2290763" algn="r"/>
                <a:tab pos="2514600" algn="r"/>
              </a:tabLst>
            </a:pPr>
            <a: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Gros Rosebel  </a:t>
            </a:r>
            <a:r>
              <a:rPr lang="en-US" sz="1200" i="1" dirty="0">
                <a:solidFill>
                  <a:prstClr val="black"/>
                </a:solidFill>
                <a:latin typeface="Open Sans" panose="020B0606030504020204" pitchFamily="34" charset="0"/>
                <a:ea typeface="Open Sans" panose="020B0606030504020204" pitchFamily="34" charset="0"/>
                <a:cs typeface="Open Sans" panose="020B0606030504020204" pitchFamily="34" charset="0"/>
              </a:rPr>
              <a:t>(Iamgold)</a:t>
            </a:r>
            <a: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p>
          <a:p>
            <a:pPr>
              <a:tabLst>
                <a:tab pos="114300" algn="l"/>
                <a:tab pos="2290763" algn="r"/>
                <a:tab pos="2514600" algn="r"/>
              </a:tabLst>
            </a:pPr>
            <a:r>
              <a:rPr lang="en-US" sz="12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Merian</a:t>
            </a:r>
            <a: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-Nassau  </a:t>
            </a:r>
            <a:r>
              <a:rPr lang="en-US" sz="1200" i="1" dirty="0">
                <a:solidFill>
                  <a:prstClr val="black"/>
                </a:solidFill>
                <a:latin typeface="Open Sans" panose="020B0606030504020204" pitchFamily="34" charset="0"/>
                <a:ea typeface="Open Sans" panose="020B0606030504020204" pitchFamily="34" charset="0"/>
                <a:cs typeface="Open Sans" panose="020B0606030504020204" pitchFamily="34" charset="0"/>
              </a:rPr>
              <a:t>(Newmont)</a:t>
            </a:r>
            <a: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p>
          <a:p>
            <a:pPr>
              <a:tabLst>
                <a:tab pos="114300" algn="l"/>
                <a:tab pos="2290763" algn="r"/>
                <a:tab pos="2514600" algn="r"/>
              </a:tabLst>
            </a:pPr>
            <a:endParaRPr lang="en-US" sz="8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a:tabLst>
                <a:tab pos="114300" algn="l"/>
                <a:tab pos="2290763" algn="r"/>
                <a:tab pos="2514600" algn="r"/>
              </a:tabLst>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French Guiana    </a:t>
            </a:r>
          </a:p>
          <a:p>
            <a:pPr>
              <a:tabLst>
                <a:tab pos="114300" algn="l"/>
                <a:tab pos="2290763" algn="r"/>
                <a:tab pos="2514600" algn="r"/>
              </a:tabLst>
            </a:pPr>
            <a: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Yaou	</a:t>
            </a:r>
          </a:p>
          <a:p>
            <a:pPr>
              <a:tabLst>
                <a:tab pos="114300" algn="l"/>
                <a:tab pos="2290763" algn="r"/>
                <a:tab pos="2514600" algn="r"/>
              </a:tabLst>
            </a:pPr>
            <a: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Camp Caiman  </a:t>
            </a:r>
            <a:r>
              <a:rPr lang="en-US" sz="1200" i="1" dirty="0">
                <a:solidFill>
                  <a:prstClr val="black"/>
                </a:solidFill>
                <a:latin typeface="Open Sans" panose="020B0606030504020204" pitchFamily="34" charset="0"/>
                <a:ea typeface="Open Sans" panose="020B0606030504020204" pitchFamily="34" charset="0"/>
                <a:cs typeface="Open Sans" panose="020B0606030504020204" pitchFamily="34" charset="0"/>
              </a:rPr>
              <a:t>(Iamgold)</a:t>
            </a:r>
            <a: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31" name="Picture 3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7844" y="5415086"/>
            <a:ext cx="5005493" cy="844320"/>
          </a:xfrm>
          <a:prstGeom prst="rect">
            <a:avLst/>
          </a:prstGeom>
          <a:ln w="3175">
            <a:solidFill>
              <a:schemeClr val="tx1"/>
            </a:solidFill>
          </a:ln>
        </p:spPr>
      </p:pic>
      <p:sp>
        <p:nvSpPr>
          <p:cNvPr id="32" name="TextBox 31"/>
          <p:cNvSpPr txBox="1"/>
          <p:nvPr/>
        </p:nvSpPr>
        <p:spPr>
          <a:xfrm>
            <a:off x="5708743" y="933088"/>
            <a:ext cx="1474601" cy="313932"/>
          </a:xfrm>
          <a:prstGeom prst="rect">
            <a:avLst/>
          </a:prstGeom>
          <a:solidFill>
            <a:schemeClr val="bg1"/>
          </a:solidFill>
        </p:spPr>
        <p:txBody>
          <a:bodyPr wrap="square" rtlCol="0">
            <a:spAutoFit/>
          </a:bodyPr>
          <a:lstStyle/>
          <a:p>
            <a:pPr algn="ctr">
              <a:lnSpc>
                <a:spcPct val="80000"/>
              </a:lnSpc>
            </a:pPr>
            <a:r>
              <a:rPr lang="en-CA" sz="900" dirty="0">
                <a:solidFill>
                  <a:srgbClr val="BF8A32"/>
                </a:solidFill>
              </a:rPr>
              <a:t>Reconstruction of the West Africa and Guiana Shields</a:t>
            </a:r>
          </a:p>
        </p:txBody>
      </p:sp>
      <p:sp>
        <p:nvSpPr>
          <p:cNvPr id="2" name="Rectangle 1">
            <a:extLst>
              <a:ext uri="{FF2B5EF4-FFF2-40B4-BE49-F238E27FC236}">
                <a16:creationId xmlns:a16="http://schemas.microsoft.com/office/drawing/2014/main" id="{F5DEC69F-9AA7-1C49-B244-F6482D7C7DE2}"/>
              </a:ext>
            </a:extLst>
          </p:cNvPr>
          <p:cNvSpPr/>
          <p:nvPr/>
        </p:nvSpPr>
        <p:spPr>
          <a:xfrm>
            <a:off x="2185795" y="1747585"/>
            <a:ext cx="986919" cy="664797"/>
          </a:xfrm>
          <a:prstGeom prst="rect">
            <a:avLst/>
          </a:prstGeom>
        </p:spPr>
        <p:txBody>
          <a:bodyPr wrap="square">
            <a:spAutoFit/>
          </a:bodyPr>
          <a:lstStyle/>
          <a:p>
            <a:pPr algn="r">
              <a:lnSpc>
                <a:spcPct val="110000"/>
              </a:lnSpc>
              <a:tabLst>
                <a:tab pos="114300" algn="l"/>
                <a:tab pos="2290763" algn="r"/>
                <a:tab pos="2514600" algn="r"/>
              </a:tabLst>
            </a:pPr>
            <a:r>
              <a:rPr lang="en-US" sz="1200" dirty="0">
                <a:latin typeface="Open Sans" panose="020B0606030504020204" pitchFamily="34" charset="0"/>
                <a:ea typeface="Open Sans" panose="020B0606030504020204" pitchFamily="34" charset="0"/>
                <a:cs typeface="Open Sans" panose="020B0606030504020204" pitchFamily="34" charset="0"/>
              </a:rPr>
              <a:t>~18 </a:t>
            </a:r>
            <a:r>
              <a:rPr lang="en-US" sz="1200" dirty="0" err="1">
                <a:latin typeface="Open Sans" panose="020B0606030504020204" pitchFamily="34" charset="0"/>
                <a:ea typeface="Open Sans" panose="020B0606030504020204" pitchFamily="34" charset="0"/>
                <a:cs typeface="Open Sans" panose="020B0606030504020204" pitchFamily="34" charset="0"/>
              </a:rPr>
              <a:t>Moz</a:t>
            </a:r>
            <a:endParaRPr lang="en-US" sz="1200" dirty="0">
              <a:latin typeface="Open Sans" panose="020B0606030504020204" pitchFamily="34" charset="0"/>
              <a:ea typeface="Open Sans" panose="020B0606030504020204" pitchFamily="34" charset="0"/>
              <a:cs typeface="Open Sans" panose="020B0606030504020204" pitchFamily="34" charset="0"/>
            </a:endParaRPr>
          </a:p>
          <a:p>
            <a:pPr algn="r">
              <a:tabLst>
                <a:tab pos="114300" algn="l"/>
                <a:tab pos="2290763" algn="r"/>
                <a:tab pos="2514600" algn="r"/>
              </a:tabLst>
            </a:pPr>
            <a: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~26 </a:t>
            </a:r>
            <a:r>
              <a:rPr lang="en-US" sz="12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Moz</a:t>
            </a:r>
            <a:endPar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algn="r">
              <a:tabLst>
                <a:tab pos="114300" algn="l"/>
                <a:tab pos="2290763" algn="r"/>
                <a:tab pos="2514600" algn="r"/>
              </a:tabLst>
            </a:pPr>
            <a: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~1.5 </a:t>
            </a:r>
            <a:r>
              <a:rPr lang="en-US" sz="12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Moz</a:t>
            </a:r>
            <a:endPar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2">
            <a:extLst>
              <a:ext uri="{FF2B5EF4-FFF2-40B4-BE49-F238E27FC236}">
                <a16:creationId xmlns:a16="http://schemas.microsoft.com/office/drawing/2014/main" id="{C1DDBF50-1916-774F-9889-84700F7045FE}"/>
              </a:ext>
            </a:extLst>
          </p:cNvPr>
          <p:cNvSpPr/>
          <p:nvPr/>
        </p:nvSpPr>
        <p:spPr>
          <a:xfrm>
            <a:off x="2185795" y="2575099"/>
            <a:ext cx="985332" cy="830997"/>
          </a:xfrm>
          <a:prstGeom prst="rect">
            <a:avLst/>
          </a:prstGeom>
        </p:spPr>
        <p:txBody>
          <a:bodyPr wrap="square">
            <a:spAutoFit/>
          </a:bodyPr>
          <a:lstStyle/>
          <a:p>
            <a:pPr algn="r">
              <a:tabLst>
                <a:tab pos="114300" algn="l"/>
                <a:tab pos="2290763" algn="r"/>
                <a:tab pos="2514600" algn="r"/>
              </a:tabLst>
            </a:pPr>
            <a: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~9 </a:t>
            </a:r>
            <a:r>
              <a:rPr lang="en-US" sz="12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Moz</a:t>
            </a:r>
            <a:endParaRPr lang="fr-BE" sz="1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algn="r">
              <a:tabLst>
                <a:tab pos="114300" algn="l"/>
                <a:tab pos="2290763" algn="r"/>
                <a:tab pos="2514600" algn="r"/>
              </a:tabLst>
            </a:pPr>
            <a:r>
              <a:rPr lang="en-US" sz="1200" b="1" dirty="0">
                <a:solidFill>
                  <a:srgbClr val="8D6F4A"/>
                </a:solidFill>
                <a:latin typeface="Open Sans" panose="020B0606030504020204" pitchFamily="34" charset="0"/>
                <a:ea typeface="Open Sans" panose="020B0606030504020204" pitchFamily="34" charset="0"/>
                <a:cs typeface="Open Sans" panose="020B0606030504020204" pitchFamily="34" charset="0"/>
              </a:rPr>
              <a:t>~10.5 </a:t>
            </a:r>
            <a:r>
              <a:rPr lang="en-US" sz="1200" b="1" dirty="0" err="1">
                <a:solidFill>
                  <a:srgbClr val="8D6F4A"/>
                </a:solidFill>
                <a:latin typeface="Open Sans" panose="020B0606030504020204" pitchFamily="34" charset="0"/>
                <a:ea typeface="Open Sans" panose="020B0606030504020204" pitchFamily="34" charset="0"/>
                <a:cs typeface="Open Sans" panose="020B0606030504020204" pitchFamily="34" charset="0"/>
              </a:rPr>
              <a:t>Moz</a:t>
            </a:r>
            <a:r>
              <a:rPr lang="en-US" sz="1200" b="1" dirty="0">
                <a:solidFill>
                  <a:srgbClr val="8D6F4A"/>
                </a:solidFill>
                <a:latin typeface="Open Sans" panose="020B0606030504020204" pitchFamily="34" charset="0"/>
                <a:ea typeface="Open Sans" panose="020B0606030504020204" pitchFamily="34" charset="0"/>
                <a:cs typeface="Open Sans" panose="020B0606030504020204" pitchFamily="34" charset="0"/>
              </a:rPr>
              <a:t>      </a:t>
            </a:r>
          </a:p>
          <a:p>
            <a:pPr algn="r">
              <a:tabLst>
                <a:tab pos="114300" algn="l"/>
                <a:tab pos="2290763" algn="r"/>
                <a:tab pos="2514600" algn="r"/>
              </a:tabLst>
            </a:pPr>
            <a: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~1.1 </a:t>
            </a:r>
            <a:r>
              <a:rPr lang="en-US" sz="12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Moz</a:t>
            </a:r>
            <a:endPar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algn="r">
              <a:tabLst>
                <a:tab pos="114300" algn="l"/>
                <a:tab pos="2290763" algn="r"/>
                <a:tab pos="2514600" algn="r"/>
              </a:tabLst>
            </a:pPr>
            <a: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~4 </a:t>
            </a:r>
            <a:r>
              <a:rPr lang="en-US" sz="12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Moz</a:t>
            </a:r>
            <a:endPar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3" name="Rectangle 32">
            <a:extLst>
              <a:ext uri="{FF2B5EF4-FFF2-40B4-BE49-F238E27FC236}">
                <a16:creationId xmlns:a16="http://schemas.microsoft.com/office/drawing/2014/main" id="{C255C2A9-2F89-0546-871E-2281EF11FC48}"/>
              </a:ext>
            </a:extLst>
          </p:cNvPr>
          <p:cNvSpPr/>
          <p:nvPr/>
        </p:nvSpPr>
        <p:spPr>
          <a:xfrm>
            <a:off x="2273113" y="3631427"/>
            <a:ext cx="894430" cy="461665"/>
          </a:xfrm>
          <a:prstGeom prst="rect">
            <a:avLst/>
          </a:prstGeom>
        </p:spPr>
        <p:txBody>
          <a:bodyPr wrap="square">
            <a:spAutoFit/>
          </a:bodyPr>
          <a:lstStyle/>
          <a:p>
            <a:pPr algn="r">
              <a:tabLst>
                <a:tab pos="114300" algn="l"/>
                <a:tab pos="2290763" algn="r"/>
                <a:tab pos="2514600" algn="r"/>
              </a:tabLst>
            </a:pPr>
            <a: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~14 </a:t>
            </a:r>
            <a:r>
              <a:rPr lang="en-US" sz="12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Moz</a:t>
            </a:r>
            <a:endPar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algn="r">
              <a:tabLst>
                <a:tab pos="114300" algn="l"/>
                <a:tab pos="2290763" algn="r"/>
                <a:tab pos="2514600" algn="r"/>
              </a:tabLst>
            </a:pPr>
            <a: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~4 </a:t>
            </a:r>
            <a:r>
              <a:rPr lang="en-US" sz="12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Moz</a:t>
            </a:r>
            <a:endPar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Rectangle 33">
            <a:extLst>
              <a:ext uri="{FF2B5EF4-FFF2-40B4-BE49-F238E27FC236}">
                <a16:creationId xmlns:a16="http://schemas.microsoft.com/office/drawing/2014/main" id="{0E22D95E-EBE7-234F-8B73-0B07D9B5651B}"/>
              </a:ext>
            </a:extLst>
          </p:cNvPr>
          <p:cNvSpPr/>
          <p:nvPr/>
        </p:nvSpPr>
        <p:spPr>
          <a:xfrm>
            <a:off x="2243625" y="4150963"/>
            <a:ext cx="923918" cy="646331"/>
          </a:xfrm>
          <a:prstGeom prst="rect">
            <a:avLst/>
          </a:prstGeom>
        </p:spPr>
        <p:txBody>
          <a:bodyPr wrap="square">
            <a:spAutoFit/>
          </a:bodyPr>
          <a:lstStyle/>
          <a:p>
            <a:pPr algn="r">
              <a:tabLst>
                <a:tab pos="114300" algn="l"/>
                <a:tab pos="2290763" algn="r"/>
                <a:tab pos="2514600" algn="r"/>
              </a:tabLst>
            </a:pPr>
            <a:endParaRPr lang="fr-BE" sz="1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algn="r">
              <a:tabLst>
                <a:tab pos="114300" algn="l"/>
                <a:tab pos="2290763" algn="r"/>
                <a:tab pos="2514600" algn="r"/>
              </a:tabLst>
            </a:pPr>
            <a: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~1 </a:t>
            </a:r>
            <a:r>
              <a:rPr lang="en-US" sz="12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Moz</a:t>
            </a: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p>
          <a:p>
            <a:pPr algn="r">
              <a:tabLst>
                <a:tab pos="114300" algn="l"/>
                <a:tab pos="2290763" algn="r"/>
                <a:tab pos="2514600" algn="r"/>
              </a:tabLst>
            </a:pPr>
            <a: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~3 </a:t>
            </a:r>
            <a:r>
              <a:rPr lang="en-US" sz="12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Moz</a:t>
            </a:r>
            <a:endPar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5" name="Rectangle 34">
            <a:extLst>
              <a:ext uri="{FF2B5EF4-FFF2-40B4-BE49-F238E27FC236}">
                <a16:creationId xmlns:a16="http://schemas.microsoft.com/office/drawing/2014/main" id="{3CC06CD9-5E00-4BFB-9A25-8328EF9542EF}"/>
              </a:ext>
            </a:extLst>
          </p:cNvPr>
          <p:cNvSpPr/>
          <p:nvPr/>
        </p:nvSpPr>
        <p:spPr>
          <a:xfrm>
            <a:off x="1657368" y="6492277"/>
            <a:ext cx="1844784" cy="27979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6" name="Content Placeholder 4">
            <a:extLst>
              <a:ext uri="{FF2B5EF4-FFF2-40B4-BE49-F238E27FC236}">
                <a16:creationId xmlns:a16="http://schemas.microsoft.com/office/drawing/2014/main" id="{72B55DC1-9042-43E7-8782-7E6F2663C440}"/>
              </a:ext>
            </a:extLst>
          </p:cNvPr>
          <p:cNvSpPr txBox="1">
            <a:spLocks/>
          </p:cNvSpPr>
          <p:nvPr/>
        </p:nvSpPr>
        <p:spPr>
          <a:xfrm>
            <a:off x="1657368" y="6510177"/>
            <a:ext cx="1954512" cy="257021"/>
          </a:xfrm>
          <a:prstGeom prst="rect">
            <a:avLst/>
          </a:prstGeom>
          <a:ln>
            <a:noFill/>
          </a:ln>
        </p:spPr>
        <p:txBody>
          <a:bodyPr vert="horz" lIns="0" tIns="45720" rIns="0" bIns="45720" rtlCol="0">
            <a:noAutofit/>
          </a:bodyPr>
          <a:lstStyle>
            <a:lvl1pPr marL="0" indent="0" algn="l" defTabSz="457200" rtl="0" eaLnBrk="1" latinLnBrk="0" hangingPunct="1">
              <a:spcBef>
                <a:spcPct val="20000"/>
              </a:spcBef>
              <a:buFont typeface="Arial"/>
              <a:buNone/>
              <a:defRPr sz="1400" b="0" i="0" kern="1200">
                <a:solidFill>
                  <a:srgbClr val="8D6F4A"/>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457200" rtl="0" eaLnBrk="1" latinLnBrk="0" hangingPunct="1">
              <a:spcBef>
                <a:spcPct val="20000"/>
              </a:spcBef>
              <a:buFont typeface="Arial"/>
              <a:buNone/>
              <a:defRPr sz="1200" b="0" i="0" kern="1200">
                <a:solidFill>
                  <a:srgbClr val="646A6D"/>
                </a:solidFill>
                <a:latin typeface="Calibri Light"/>
                <a:ea typeface="Open Sans" panose="020B0606030504020204" pitchFamily="34" charset="0"/>
                <a:cs typeface="Calibri Light"/>
              </a:defRPr>
            </a:lvl2pPr>
            <a:lvl3pPr marL="1143000" indent="-228600" algn="l" defTabSz="457200" rtl="0" eaLnBrk="1" latinLnBrk="0" hangingPunct="1">
              <a:spcBef>
                <a:spcPct val="20000"/>
              </a:spcBef>
              <a:buFont typeface="Arial"/>
              <a:buChar char="•"/>
              <a:defRPr sz="1200" b="0" i="0" kern="1200">
                <a:solidFill>
                  <a:srgbClr val="646A6D"/>
                </a:solidFill>
                <a:latin typeface="Calibri Light"/>
                <a:ea typeface="Open Sans" panose="020B0606030504020204" pitchFamily="34" charset="0"/>
                <a:cs typeface="Calibri Light"/>
              </a:defRPr>
            </a:lvl3pPr>
            <a:lvl4pPr marL="1600200" indent="-228600" algn="l" defTabSz="457200" rtl="0" eaLnBrk="1" latinLnBrk="0" hangingPunct="1">
              <a:spcBef>
                <a:spcPct val="20000"/>
              </a:spcBef>
              <a:buFont typeface="Arial"/>
              <a:buChar char="–"/>
              <a:defRPr sz="2000" kern="1200">
                <a:solidFill>
                  <a:srgbClr val="646A6D"/>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457200" rtl="0" eaLnBrk="1" latinLnBrk="0" hangingPunct="1">
              <a:spcBef>
                <a:spcPct val="20000"/>
              </a:spcBef>
              <a:buFont typeface="Arial"/>
              <a:buChar char="»"/>
              <a:defRPr sz="2000" kern="1200">
                <a:solidFill>
                  <a:srgbClr val="646A6D"/>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100" dirty="0"/>
              <a:t>TSX-V: GLDX | OTCQX: SSPXF</a:t>
            </a:r>
          </a:p>
        </p:txBody>
      </p:sp>
    </p:spTree>
    <p:extLst>
      <p:ext uri="{BB962C8B-B14F-4D97-AF65-F5344CB8AC3E}">
        <p14:creationId xmlns:p14="http://schemas.microsoft.com/office/powerpoint/2010/main" val="1638382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73600" y="0"/>
            <a:ext cx="4470400" cy="6858000"/>
          </a:xfrm>
          <a:prstGeom prst="rect">
            <a:avLst/>
          </a:prstGeom>
        </p:spPr>
      </p:pic>
      <p:sp>
        <p:nvSpPr>
          <p:cNvPr id="4" name="Title 1"/>
          <p:cNvSpPr>
            <a:spLocks noGrp="1"/>
          </p:cNvSpPr>
          <p:nvPr>
            <p:ph type="ctrTitle"/>
          </p:nvPr>
        </p:nvSpPr>
        <p:spPr>
          <a:xfrm>
            <a:off x="389150" y="2657830"/>
            <a:ext cx="6405986" cy="756978"/>
          </a:xfrm>
        </p:spPr>
        <p:txBody>
          <a:bodyPr lIns="0">
            <a:normAutofit/>
          </a:bodyPr>
          <a:lstStyle/>
          <a:p>
            <a:pPr algn="l"/>
            <a:r>
              <a:rPr lang="en-US" sz="3200" dirty="0">
                <a:solidFill>
                  <a:srgbClr val="3F3F3F"/>
                </a:solidFill>
                <a:latin typeface="+mn-lt"/>
              </a:rPr>
              <a:t>THANK YOU    </a:t>
            </a:r>
          </a:p>
        </p:txBody>
      </p:sp>
      <p:cxnSp>
        <p:nvCxnSpPr>
          <p:cNvPr id="8" name="Straight Connector 7"/>
          <p:cNvCxnSpPr/>
          <p:nvPr/>
        </p:nvCxnSpPr>
        <p:spPr>
          <a:xfrm>
            <a:off x="389150" y="3414808"/>
            <a:ext cx="6776798" cy="0"/>
          </a:xfrm>
          <a:prstGeom prst="line">
            <a:avLst/>
          </a:prstGeom>
          <a:ln>
            <a:solidFill>
              <a:srgbClr val="8D6F4A"/>
            </a:solidFill>
          </a:ln>
          <a:effectLst/>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6047355" y="5629287"/>
            <a:ext cx="3031681" cy="954107"/>
          </a:xfrm>
          <a:prstGeom prst="rect">
            <a:avLst/>
          </a:prstGeom>
          <a:noFill/>
        </p:spPr>
        <p:txBody>
          <a:bodyPr wrap="square" rtlCol="0">
            <a:spAutoFit/>
          </a:bodyPr>
          <a:lstStyle/>
          <a:p>
            <a:pPr algn="r"/>
            <a:endParaRPr lang="en-CA" sz="14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algn="r"/>
            <a:endParaRPr lang="en-CA" sz="14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endParaRPr lang="en-CA"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CA"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TSX-V: </a:t>
            </a:r>
            <a:r>
              <a:rPr lang="en-CA"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GLDX            </a:t>
            </a:r>
            <a:r>
              <a:rPr lang="en-CA"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OTCQX</a:t>
            </a:r>
            <a:r>
              <a:rPr lang="en-CA"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SSPXF</a:t>
            </a:r>
          </a:p>
        </p:txBody>
      </p:sp>
      <p:sp>
        <p:nvSpPr>
          <p:cNvPr id="3" name="TextBox 2"/>
          <p:cNvSpPr txBox="1"/>
          <p:nvPr/>
        </p:nvSpPr>
        <p:spPr>
          <a:xfrm>
            <a:off x="389150" y="3674910"/>
            <a:ext cx="3388399" cy="1477328"/>
          </a:xfrm>
          <a:prstGeom prst="rect">
            <a:avLst/>
          </a:prstGeom>
          <a:noFill/>
        </p:spPr>
        <p:txBody>
          <a:bodyPr wrap="square" lIns="0" rtlCol="0">
            <a:spAutoFit/>
          </a:bodyPr>
          <a:lstStyle/>
          <a:p>
            <a:r>
              <a:rPr lang="en-US" dirty="0">
                <a:solidFill>
                  <a:srgbClr val="8D6F4A"/>
                </a:solidFill>
                <a:ea typeface="Open Sans" panose="020B0606030504020204" pitchFamily="34" charset="0"/>
                <a:cs typeface="Open Sans" panose="020B0606030504020204" pitchFamily="34" charset="0"/>
              </a:rPr>
              <a:t>ETK Inc.</a:t>
            </a:r>
          </a:p>
          <a:p>
            <a:r>
              <a:rPr lang="en-US" dirty="0">
                <a:solidFill>
                  <a:srgbClr val="8D6F4A"/>
                </a:solidFill>
                <a:ea typeface="Open Sans" panose="020B0606030504020204" pitchFamily="34" charset="0"/>
                <a:cs typeface="Open Sans" panose="020B0606030504020204" pitchFamily="34" charset="0"/>
              </a:rPr>
              <a:t>10 Atlantic Ville</a:t>
            </a:r>
          </a:p>
          <a:p>
            <a:r>
              <a:rPr lang="en-US" dirty="0">
                <a:solidFill>
                  <a:srgbClr val="8D6F4A"/>
                </a:solidFill>
                <a:ea typeface="Open Sans" panose="020B0606030504020204" pitchFamily="34" charset="0"/>
                <a:cs typeface="Open Sans" panose="020B0606030504020204" pitchFamily="34" charset="0"/>
              </a:rPr>
              <a:t>Georgetown, Guyana</a:t>
            </a:r>
          </a:p>
          <a:p>
            <a:r>
              <a:rPr lang="en-US" dirty="0">
                <a:solidFill>
                  <a:srgbClr val="8D6F4A"/>
                </a:solidFill>
                <a:ea typeface="Open Sans" panose="020B0606030504020204" pitchFamily="34" charset="0"/>
                <a:cs typeface="Open Sans" panose="020B0606030504020204" pitchFamily="34" charset="0"/>
              </a:rPr>
              <a:t>(509) 222-6493</a:t>
            </a:r>
          </a:p>
          <a:p>
            <a:r>
              <a:rPr lang="en-US" dirty="0">
                <a:solidFill>
                  <a:srgbClr val="8D6F4A"/>
                </a:solidFill>
                <a:ea typeface="Open Sans" panose="020B0606030504020204" pitchFamily="34" charset="0"/>
                <a:cs typeface="Open Sans" panose="020B0606030504020204" pitchFamily="34" charset="0"/>
              </a:rPr>
              <a:t>www.goldxmining.com</a:t>
            </a:r>
          </a:p>
        </p:txBody>
      </p:sp>
      <p:sp>
        <p:nvSpPr>
          <p:cNvPr id="6" name="TextBox 5">
            <a:extLst>
              <a:ext uri="{FF2B5EF4-FFF2-40B4-BE49-F238E27FC236}">
                <a16:creationId xmlns:a16="http://schemas.microsoft.com/office/drawing/2014/main" id="{84FD7D01-C911-2643-872B-09CDD5520F92}"/>
              </a:ext>
            </a:extLst>
          </p:cNvPr>
          <p:cNvSpPr txBox="1"/>
          <p:nvPr/>
        </p:nvSpPr>
        <p:spPr>
          <a:xfrm>
            <a:off x="335961" y="5332377"/>
            <a:ext cx="2779672" cy="1200329"/>
          </a:xfrm>
          <a:prstGeom prst="rect">
            <a:avLst/>
          </a:prstGeom>
          <a:noFill/>
        </p:spPr>
        <p:txBody>
          <a:bodyPr wrap="none" rtlCol="0">
            <a:spAutoFit/>
          </a:bodyPr>
          <a:lstStyle/>
          <a:p>
            <a:r>
              <a:rPr lang="en-US" dirty="0">
                <a:solidFill>
                  <a:srgbClr val="8D6F4A"/>
                </a:solidFill>
              </a:rPr>
              <a:t>Presenter:  Rich A. Munson</a:t>
            </a:r>
          </a:p>
          <a:p>
            <a:r>
              <a:rPr lang="en-US" dirty="0">
                <a:solidFill>
                  <a:srgbClr val="8D6F4A"/>
                </a:solidFill>
              </a:rPr>
              <a:t>CEO/Director – ETK Inc.</a:t>
            </a:r>
          </a:p>
          <a:p>
            <a:r>
              <a:rPr lang="en-US" dirty="0">
                <a:solidFill>
                  <a:srgbClr val="8D6F4A"/>
                </a:solidFill>
              </a:rPr>
              <a:t>Email: </a:t>
            </a:r>
            <a:r>
              <a:rPr lang="en-US" dirty="0">
                <a:solidFill>
                  <a:srgbClr val="8D6F4A"/>
                </a:solidFill>
                <a:hlinkClick r:id="rId4">
                  <a:extLst>
                    <a:ext uri="{A12FA001-AC4F-418D-AE19-62706E023703}">
                      <ahyp:hlinkClr xmlns:ahyp="http://schemas.microsoft.com/office/drawing/2018/hyperlinkcolor" val="tx"/>
                    </a:ext>
                  </a:extLst>
                </a:hlinkClick>
              </a:rPr>
              <a:t>rich@ramunson.com</a:t>
            </a:r>
            <a:endParaRPr lang="en-US" dirty="0">
              <a:solidFill>
                <a:srgbClr val="8D6F4A"/>
              </a:solidFill>
            </a:endParaRPr>
          </a:p>
          <a:p>
            <a:r>
              <a:rPr lang="en-US" dirty="0">
                <a:solidFill>
                  <a:srgbClr val="8D6F4A"/>
                </a:solidFill>
              </a:rPr>
              <a:t>US Phone: (303) 932-0384</a:t>
            </a:r>
          </a:p>
        </p:txBody>
      </p:sp>
      <p:sp>
        <p:nvSpPr>
          <p:cNvPr id="7" name="TextBox 6">
            <a:extLst>
              <a:ext uri="{FF2B5EF4-FFF2-40B4-BE49-F238E27FC236}">
                <a16:creationId xmlns:a16="http://schemas.microsoft.com/office/drawing/2014/main" id="{B4172657-8B05-C14A-BCA6-590197A7A65F}"/>
              </a:ext>
            </a:extLst>
          </p:cNvPr>
          <p:cNvSpPr txBox="1"/>
          <p:nvPr/>
        </p:nvSpPr>
        <p:spPr>
          <a:xfrm>
            <a:off x="186941" y="1351819"/>
            <a:ext cx="4047903" cy="707886"/>
          </a:xfrm>
          <a:prstGeom prst="rect">
            <a:avLst/>
          </a:prstGeom>
          <a:noFill/>
        </p:spPr>
        <p:txBody>
          <a:bodyPr wrap="none" rtlCol="0">
            <a:spAutoFit/>
          </a:bodyPr>
          <a:lstStyle/>
          <a:p>
            <a:r>
              <a:rPr lang="en-US" sz="4000" b="1" dirty="0">
                <a:solidFill>
                  <a:srgbClr val="8D6F4A"/>
                </a:solidFill>
              </a:rPr>
              <a:t>ETK Inc.   /  Gold X</a:t>
            </a:r>
          </a:p>
        </p:txBody>
      </p:sp>
    </p:spTree>
    <p:extLst>
      <p:ext uri="{BB962C8B-B14F-4D97-AF65-F5344CB8AC3E}">
        <p14:creationId xmlns:p14="http://schemas.microsoft.com/office/powerpoint/2010/main" val="4244475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9649" y="1293729"/>
            <a:ext cx="8161395" cy="5563673"/>
          </a:xfrm>
          <a:ln>
            <a:noFill/>
          </a:ln>
        </p:spPr>
        <p:txBody>
          <a:bodyPr lIns="0" rIns="0">
            <a:noAutofit/>
          </a:bodyPr>
          <a:lstStyle/>
          <a:p>
            <a:pPr marL="0" indent="0" algn="just">
              <a:spcBef>
                <a:spcPts val="600"/>
              </a:spcBef>
              <a:buNone/>
            </a:pPr>
            <a:r>
              <a:rPr lang="en-US" sz="740" b="1" dirty="0">
                <a:latin typeface="Open Sans" panose="020B0606030504020204" pitchFamily="34" charset="0"/>
                <a:ea typeface="Open Sans" panose="020B0606030504020204" pitchFamily="34" charset="0"/>
                <a:cs typeface="Open Sans" panose="020B0606030504020204" pitchFamily="34" charset="0"/>
              </a:rPr>
              <a:t>Forward-looking Statements</a:t>
            </a:r>
          </a:p>
          <a:p>
            <a:pPr marL="0" indent="0" algn="just" defTabSz="731520">
              <a:spcBef>
                <a:spcPts val="0"/>
              </a:spcBef>
              <a:buNone/>
            </a:pPr>
            <a:r>
              <a:rPr lang="en-US" sz="740" dirty="0">
                <a:latin typeface="Open Sans" panose="020B0606030504020204" pitchFamily="34" charset="0"/>
                <a:ea typeface="Open Sans" panose="020B0606030504020204" pitchFamily="34" charset="0"/>
                <a:cs typeface="Open Sans" panose="020B0606030504020204" pitchFamily="34" charset="0"/>
              </a:rPr>
              <a:t>Cautionary Note Regarding Forward-Looking Information: Except for statements of historical fact relating to </a:t>
            </a:r>
            <a:r>
              <a:rPr lang="en-US" sz="740" dirty="0">
                <a:solidFill>
                  <a:srgbClr val="8D6F4A"/>
                </a:solidFill>
                <a:latin typeface="Open Sans" panose="020B0606030504020204" pitchFamily="34" charset="0"/>
                <a:ea typeface="Open Sans" panose="020B0606030504020204" pitchFamily="34" charset="0"/>
                <a:cs typeface="Open Sans" panose="020B0606030504020204" pitchFamily="34" charset="0"/>
              </a:rPr>
              <a:t>Gold X Mining Corp. </a:t>
            </a:r>
            <a:r>
              <a:rPr lang="en-US" sz="740" dirty="0">
                <a:latin typeface="Open Sans" panose="020B0606030504020204" pitchFamily="34" charset="0"/>
                <a:ea typeface="Open Sans" panose="020B0606030504020204" pitchFamily="34" charset="0"/>
                <a:cs typeface="Open Sans" panose="020B0606030504020204" pitchFamily="34" charset="0"/>
              </a:rPr>
              <a:t>(the “Company” or “</a:t>
            </a:r>
            <a:r>
              <a:rPr lang="en-US" sz="740" dirty="0" err="1">
                <a:latin typeface="Open Sans" panose="020B0606030504020204" pitchFamily="34" charset="0"/>
                <a:ea typeface="Open Sans" panose="020B0606030504020204" pitchFamily="34" charset="0"/>
                <a:cs typeface="Open Sans" panose="020B0606030504020204" pitchFamily="34" charset="0"/>
              </a:rPr>
              <a:t>GoldX</a:t>
            </a:r>
            <a:r>
              <a:rPr lang="en-US" sz="740" dirty="0">
                <a:latin typeface="Open Sans" panose="020B0606030504020204" pitchFamily="34" charset="0"/>
                <a:ea typeface="Open Sans" panose="020B0606030504020204" pitchFamily="34" charset="0"/>
                <a:cs typeface="Open Sans" panose="020B0606030504020204" pitchFamily="34" charset="0"/>
              </a:rPr>
              <a:t>”), certain information contained in this presentation constitutes “forward-looking information” under Canadian and U.S. securities legislation.  Forward-looking information includes, but is not limited to, statements with respect to the potential of the Company’s properties; the future price of gold; success of exploration activities; costs and timing of future exploration and development; the estimation of mineral resources; conclusions of economic evaluations; requirements for additional capital; and other statements relating to the financial and business prospects of the Company.  Generally, forward-looking information can be identified by the use of forward-looking terminology such as “plans,” “expects,” or “does not expect,” “is expected”, “budget,” “scheduled,” “estimates,” “forecasts,” “intends,” “anticipates,” or “does not anticipate,” “believes,” or variations of such words and phrases.  Forward-looking information is based on the reasonable assumptions, estimates, analysis and opinions of the management of the Company made in light of its experience and its perception of trends, current conditions and expected developments, as well as other factors that the management of the Company believes to be relevant and reasonable in the circumstances at the date that such statements are made.  Forward-looking information is inherently subject to known and unknown risks, uncertainties and other factors that may cause the actual results, level of activity, performance or achievements of the Company to be materially different from those expressed or implied by such forward-looking information, including but not limited to risks related to: the Company’s goal of creating shareholder value by concentrating on the development of the Toroparu Gold Project, believing that it has the potential to contain economic gold deposits; the Company’s assessment of future plans for the Upper </a:t>
            </a:r>
            <a:r>
              <a:rPr lang="en-US" sz="740" dirty="0" err="1">
                <a:latin typeface="Open Sans" panose="020B0606030504020204" pitchFamily="34" charset="0"/>
                <a:ea typeface="Open Sans" panose="020B0606030504020204" pitchFamily="34" charset="0"/>
                <a:cs typeface="Open Sans" panose="020B0606030504020204" pitchFamily="34" charset="0"/>
              </a:rPr>
              <a:t>Puruni</a:t>
            </a:r>
            <a:r>
              <a:rPr lang="en-US" sz="740" dirty="0">
                <a:latin typeface="Open Sans" panose="020B0606030504020204" pitchFamily="34" charset="0"/>
                <a:ea typeface="Open Sans" panose="020B0606030504020204" pitchFamily="34" charset="0"/>
                <a:cs typeface="Open Sans" panose="020B0606030504020204" pitchFamily="34" charset="0"/>
              </a:rPr>
              <a:t> property; managements’ economic outlook regarding future trends; the Company’s exploration budget for the Upper </a:t>
            </a:r>
            <a:r>
              <a:rPr lang="en-US" sz="740" dirty="0" err="1">
                <a:latin typeface="Open Sans" panose="020B0606030504020204" pitchFamily="34" charset="0"/>
                <a:ea typeface="Open Sans" panose="020B0606030504020204" pitchFamily="34" charset="0"/>
                <a:cs typeface="Open Sans" panose="020B0606030504020204" pitchFamily="34" charset="0"/>
              </a:rPr>
              <a:t>Puruni</a:t>
            </a:r>
            <a:r>
              <a:rPr lang="en-US" sz="740" dirty="0">
                <a:latin typeface="Open Sans" panose="020B0606030504020204" pitchFamily="34" charset="0"/>
                <a:ea typeface="Open Sans" panose="020B0606030504020204" pitchFamily="34" charset="0"/>
                <a:cs typeface="Open Sans" panose="020B0606030504020204" pitchFamily="34" charset="0"/>
              </a:rPr>
              <a:t> property, and in particular, the availability of skilled labor, timing and the amount of the expected budget; the Company’s ability to meet its working capital needs at the current level in the short term; expectations with respect to raising capital; sensitivity analysis on financial instruments may vary from the amounts disclosed; and government regulation and environmental liability, as well as those risk factors discussed or referred to in the Company’s continuous disclosure filings with the securities regulatory authorities in Canada available at www.sedar.com. Although the</a:t>
            </a:r>
            <a:r>
              <a:rPr lang="en-CA" sz="740" dirty="0">
                <a:latin typeface="Open Sans" panose="020B0606030504020204" pitchFamily="34" charset="0"/>
                <a:ea typeface="Open Sans" panose="020B0606030504020204" pitchFamily="34" charset="0"/>
                <a:cs typeface="Open Sans" panose="020B0606030504020204" pitchFamily="34" charset="0"/>
              </a:rPr>
              <a:t> </a:t>
            </a:r>
            <a:r>
              <a:rPr lang="en-US" sz="740" dirty="0">
                <a:latin typeface="Open Sans" panose="020B0606030504020204" pitchFamily="34" charset="0"/>
                <a:ea typeface="Open Sans" panose="020B0606030504020204" pitchFamily="34" charset="0"/>
                <a:cs typeface="Open Sans" panose="020B0606030504020204" pitchFamily="34" charset="0"/>
              </a:rPr>
              <a:t>Company has attempted to identify important factors that could cause actual results to differ materially from those contained in forward-looking information, other factors could also cause materially different results.  There can be no assurance that forward-looking statements will prove to be accurate, as actual results and future events could differ materially from those anticipated in such statements.  Accordingly, readers should not place undue reliance on forward-looking information.  The forward-looking information contained herein is presented for the purpose of assisting investors in understanding the Company’s expected financial and operational performance and the Company’s plans and objectives and may not be appropriate for other purposes. The Company does not undertake to update any forward-looking information, except in accordance with applicable securities laws.</a:t>
            </a:r>
          </a:p>
          <a:p>
            <a:pPr marL="0" indent="0" algn="just" defTabSz="731520">
              <a:spcBef>
                <a:spcPts val="0"/>
              </a:spcBef>
              <a:buNone/>
            </a:pPr>
            <a:endParaRPr lang="en-US" sz="740" dirty="0">
              <a:latin typeface="Open Sans" panose="020B0606030504020204" pitchFamily="34" charset="0"/>
              <a:ea typeface="Open Sans" panose="020B0606030504020204" pitchFamily="34" charset="0"/>
              <a:cs typeface="Open Sans" panose="020B0606030504020204" pitchFamily="34" charset="0"/>
            </a:endParaRPr>
          </a:p>
          <a:p>
            <a:pPr marL="0" indent="0" algn="just">
              <a:spcBef>
                <a:spcPts val="600"/>
              </a:spcBef>
              <a:buNone/>
            </a:pPr>
            <a:r>
              <a:rPr lang="en-US" sz="740" b="1" dirty="0">
                <a:latin typeface="Open Sans" panose="020B0606030504020204" pitchFamily="34" charset="0"/>
                <a:ea typeface="Open Sans" panose="020B0606030504020204" pitchFamily="34" charset="0"/>
                <a:cs typeface="Open Sans" panose="020B0606030504020204" pitchFamily="34" charset="0"/>
              </a:rPr>
              <a:t>Preliminary Economic Assessment Report</a:t>
            </a:r>
          </a:p>
          <a:p>
            <a:pPr marL="0" indent="0" algn="just">
              <a:buNone/>
            </a:pPr>
            <a:r>
              <a:rPr lang="en-US" sz="740" dirty="0">
                <a:latin typeface="Open Sans" panose="020B0606030504020204" pitchFamily="34" charset="0"/>
                <a:ea typeface="Open Sans" panose="020B0606030504020204" pitchFamily="34" charset="0"/>
                <a:cs typeface="Open Sans" panose="020B0606030504020204" pitchFamily="34" charset="0"/>
              </a:rPr>
              <a:t>The Preliminary Economic Assessment, prepared by SRK Consulting (U.S.) Inc. with an effective date of June 11, 2019, is entitled “Preliminary Economic Assessment Report, Toroparu Gold Project, Upper Puruni River Area, Guyana”. PEA economics were calculated using a base case of US$1,300/oz gold and US$3.00/lb copper. The PEA Study has been filed on SEDAR at www.sedar.com. </a:t>
            </a:r>
          </a:p>
          <a:p>
            <a:pPr marL="0" indent="0" algn="just">
              <a:buNone/>
            </a:pPr>
            <a:endParaRPr lang="en-US" sz="740" dirty="0">
              <a:latin typeface="Open Sans" panose="020B0606030504020204" pitchFamily="34" charset="0"/>
              <a:ea typeface="Open Sans" panose="020B0606030504020204" pitchFamily="34" charset="0"/>
              <a:cs typeface="Open Sans" panose="020B0606030504020204" pitchFamily="34" charset="0"/>
            </a:endParaRPr>
          </a:p>
          <a:p>
            <a:pPr marL="0" indent="0" algn="just">
              <a:spcBef>
                <a:spcPts val="600"/>
              </a:spcBef>
              <a:buNone/>
            </a:pPr>
            <a:r>
              <a:rPr lang="en-US" sz="740" b="1" dirty="0">
                <a:latin typeface="Open Sans" panose="020B0606030504020204" pitchFamily="34" charset="0"/>
                <a:ea typeface="Open Sans" panose="020B0606030504020204" pitchFamily="34" charset="0"/>
                <a:cs typeface="Open Sans" panose="020B0606030504020204" pitchFamily="34" charset="0"/>
              </a:rPr>
              <a:t>Resource Estimates</a:t>
            </a:r>
            <a:endParaRPr lang="en-US" sz="740" dirty="0">
              <a:latin typeface="Open Sans" panose="020B0606030504020204" pitchFamily="34" charset="0"/>
              <a:ea typeface="Open Sans" panose="020B0606030504020204" pitchFamily="34" charset="0"/>
              <a:cs typeface="Open Sans" panose="020B0606030504020204" pitchFamily="34" charset="0"/>
            </a:endParaRPr>
          </a:p>
          <a:p>
            <a:pPr marL="0" indent="0" algn="just">
              <a:buNone/>
            </a:pPr>
            <a:r>
              <a:rPr lang="en-CA" sz="740" dirty="0">
                <a:latin typeface="Open Sans" panose="020B0606030504020204" pitchFamily="34" charset="0"/>
                <a:ea typeface="Open Sans" panose="020B0606030504020204" pitchFamily="34" charset="0"/>
                <a:cs typeface="Open Sans" panose="020B0606030504020204" pitchFamily="34" charset="0"/>
              </a:rPr>
              <a:t>This document uses the terms “resources”, “measured resources”, “indicated resources” and “inferred resources”. United States investors are advised that, while measured resources, indicated resources and inferred resources are recognized and required by Canadian securities laws, the United States Securities and Exchange Commission (the “SEC”) does not recognize them. Under United States standards, mineralization may not be classified as a “reserve” unless the determination has been made that the mineralization could be economically and legally produced or extracted at the time the reserve determination is made. United States investors are cautioned not to assume that all or any part of measured or indicated resources will ever be converted into reserves. Further, inferred resources have a great amount of uncertainty as to their existence and as to whether they can be mined legally or economically. It cannot be assumed that all or any part of the inferred resources will ever be upgraded to a higher category. Therefore, United States investors are also cautioned not to assume that all or any part of the inferred resources exist, or that they can be mined legally or economically. Disclosure of “contained ounces” is permitted disclosure under Canadian regulations, however, the SEC normally only permits issuers to report “resources” as in place tonnage and grade without reference to unit measures. Accordingly, information concerning descriptions of mineralization and resources contained in this release may not be comparable to information made public by United States companies subject to the reporting and disclosure requirements of the SEC. National Instrument 43-101 Standards of Disclosure for Mineral Projects (“NI 43-101”) is a rule developed by the Canadian Securities Administrators, which established standards for all public disclosure an issuer makes of scientific and technical information concerning mineral projects. All resource estimates contained in this circular have been prepared in accordance with NI 43-101 and the Canadian Institute of Mining, Metallurgy and Petroleum Classification System. </a:t>
            </a:r>
            <a:endParaRPr lang="en-US" sz="740" dirty="0">
              <a:latin typeface="Open Sans" panose="020B0606030504020204" pitchFamily="34" charset="0"/>
              <a:ea typeface="Open Sans" panose="020B0606030504020204" pitchFamily="34" charset="0"/>
              <a:cs typeface="Open Sans" panose="020B0606030504020204" pitchFamily="34" charset="0"/>
            </a:endParaRPr>
          </a:p>
          <a:p>
            <a:pPr marL="0" indent="0" algn="just" defTabSz="731520">
              <a:spcBef>
                <a:spcPts val="0"/>
              </a:spcBef>
              <a:buNone/>
            </a:pPr>
            <a:endParaRPr lang="en-US" sz="800" dirty="0"/>
          </a:p>
        </p:txBody>
      </p:sp>
      <p:sp>
        <p:nvSpPr>
          <p:cNvPr id="4" name="Title 3"/>
          <p:cNvSpPr>
            <a:spLocks noGrp="1"/>
          </p:cNvSpPr>
          <p:nvPr>
            <p:ph type="title"/>
          </p:nvPr>
        </p:nvSpPr>
        <p:spPr>
          <a:xfrm>
            <a:off x="469649" y="207042"/>
            <a:ext cx="8791176" cy="905425"/>
          </a:xfrm>
          <a:ln>
            <a:noFill/>
          </a:ln>
        </p:spPr>
        <p:txBody>
          <a:bodyPr lIns="0">
            <a:normAutofit/>
          </a:bodyPr>
          <a:lstStyle/>
          <a:p>
            <a:r>
              <a:rPr lang="en-CA" dirty="0">
                <a:latin typeface="Roboto" panose="02000000000000000000" pitchFamily="2" charset="0"/>
                <a:ea typeface="Roboto" panose="02000000000000000000" pitchFamily="2" charset="0"/>
                <a:cs typeface="Roboto" panose="02000000000000000000" pitchFamily="2" charset="0"/>
              </a:rPr>
              <a:t>CAUTIONARY NOTES</a:t>
            </a:r>
          </a:p>
        </p:txBody>
      </p:sp>
      <p:sp>
        <p:nvSpPr>
          <p:cNvPr id="5" name="Content Placeholder 4"/>
          <p:cNvSpPr>
            <a:spLocks noGrp="1"/>
          </p:cNvSpPr>
          <p:nvPr>
            <p:ph idx="13"/>
          </p:nvPr>
        </p:nvSpPr>
        <p:spPr>
          <a:xfrm>
            <a:off x="458881" y="1026624"/>
            <a:ext cx="8638070" cy="257021"/>
          </a:xfrm>
          <a:ln>
            <a:noFill/>
          </a:ln>
        </p:spPr>
        <p:txBody>
          <a:bodyPr lIns="0"/>
          <a:lstStyle/>
          <a:p>
            <a:r>
              <a:rPr lang="en-CA" dirty="0">
                <a:solidFill>
                  <a:srgbClr val="8D6F4A"/>
                </a:solidFill>
                <a:latin typeface="Open Sans" panose="020B0606030504020204" pitchFamily="34" charset="0"/>
                <a:ea typeface="Open Sans" panose="020B0606030504020204" pitchFamily="34" charset="0"/>
                <a:cs typeface="Open Sans" panose="020B0606030504020204" pitchFamily="34" charset="0"/>
              </a:rPr>
              <a:t>Forward-looking Statements and Cautionary Notes</a:t>
            </a:r>
          </a:p>
        </p:txBody>
      </p:sp>
      <p:sp>
        <p:nvSpPr>
          <p:cNvPr id="7" name="Slide Number Placeholder 6"/>
          <p:cNvSpPr>
            <a:spLocks noGrp="1"/>
          </p:cNvSpPr>
          <p:nvPr>
            <p:ph type="sldNum" sz="quarter" idx="12"/>
          </p:nvPr>
        </p:nvSpPr>
        <p:spPr/>
        <p:txBody>
          <a:bodyPr/>
          <a:lstStyle/>
          <a:p>
            <a:fld id="{800CC4CE-6E2A-D244-93D4-4243FEEA9805}" type="slidenum">
              <a:rPr lang="en-US" smtClean="0"/>
              <a:pPr/>
              <a:t>2</a:t>
            </a:fld>
            <a:endParaRPr lang="en-US" dirty="0"/>
          </a:p>
        </p:txBody>
      </p:sp>
      <p:sp>
        <p:nvSpPr>
          <p:cNvPr id="6" name="Rectangle 5">
            <a:extLst>
              <a:ext uri="{FF2B5EF4-FFF2-40B4-BE49-F238E27FC236}">
                <a16:creationId xmlns:a16="http://schemas.microsoft.com/office/drawing/2014/main" id="{D53D149A-AAF6-4F22-BF33-3DB20A18B903}"/>
              </a:ext>
            </a:extLst>
          </p:cNvPr>
          <p:cNvSpPr/>
          <p:nvPr/>
        </p:nvSpPr>
        <p:spPr>
          <a:xfrm>
            <a:off x="1657368" y="6492277"/>
            <a:ext cx="1844784" cy="27979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8" name="Content Placeholder 4">
            <a:extLst>
              <a:ext uri="{FF2B5EF4-FFF2-40B4-BE49-F238E27FC236}">
                <a16:creationId xmlns:a16="http://schemas.microsoft.com/office/drawing/2014/main" id="{885A220E-66E8-4C95-8955-B8670D432016}"/>
              </a:ext>
            </a:extLst>
          </p:cNvPr>
          <p:cNvSpPr txBox="1">
            <a:spLocks/>
          </p:cNvSpPr>
          <p:nvPr/>
        </p:nvSpPr>
        <p:spPr>
          <a:xfrm>
            <a:off x="1657368" y="6510177"/>
            <a:ext cx="1954512" cy="257021"/>
          </a:xfrm>
          <a:prstGeom prst="rect">
            <a:avLst/>
          </a:prstGeom>
          <a:ln>
            <a:noFill/>
          </a:ln>
        </p:spPr>
        <p:txBody>
          <a:bodyPr vert="horz" lIns="0" tIns="45720" rIns="0" bIns="45720" rtlCol="0">
            <a:noAutofit/>
          </a:bodyPr>
          <a:lstStyle>
            <a:lvl1pPr marL="0" indent="0" algn="l" defTabSz="457200" rtl="0" eaLnBrk="1" latinLnBrk="0" hangingPunct="1">
              <a:spcBef>
                <a:spcPct val="20000"/>
              </a:spcBef>
              <a:buFont typeface="Arial"/>
              <a:buNone/>
              <a:defRPr sz="1400" b="0" i="0" kern="1200">
                <a:solidFill>
                  <a:srgbClr val="8D6F4A"/>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457200" rtl="0" eaLnBrk="1" latinLnBrk="0" hangingPunct="1">
              <a:spcBef>
                <a:spcPct val="20000"/>
              </a:spcBef>
              <a:buFont typeface="Arial"/>
              <a:buNone/>
              <a:defRPr sz="1200" b="0" i="0" kern="1200">
                <a:solidFill>
                  <a:srgbClr val="646A6D"/>
                </a:solidFill>
                <a:latin typeface="Calibri Light"/>
                <a:ea typeface="Open Sans" panose="020B0606030504020204" pitchFamily="34" charset="0"/>
                <a:cs typeface="Calibri Light"/>
              </a:defRPr>
            </a:lvl2pPr>
            <a:lvl3pPr marL="1143000" indent="-228600" algn="l" defTabSz="457200" rtl="0" eaLnBrk="1" latinLnBrk="0" hangingPunct="1">
              <a:spcBef>
                <a:spcPct val="20000"/>
              </a:spcBef>
              <a:buFont typeface="Arial"/>
              <a:buChar char="•"/>
              <a:defRPr sz="1200" b="0" i="0" kern="1200">
                <a:solidFill>
                  <a:srgbClr val="646A6D"/>
                </a:solidFill>
                <a:latin typeface="Calibri Light"/>
                <a:ea typeface="Open Sans" panose="020B0606030504020204" pitchFamily="34" charset="0"/>
                <a:cs typeface="Calibri Light"/>
              </a:defRPr>
            </a:lvl3pPr>
            <a:lvl4pPr marL="1600200" indent="-228600" algn="l" defTabSz="457200" rtl="0" eaLnBrk="1" latinLnBrk="0" hangingPunct="1">
              <a:spcBef>
                <a:spcPct val="20000"/>
              </a:spcBef>
              <a:buFont typeface="Arial"/>
              <a:buChar char="–"/>
              <a:defRPr sz="2000" kern="1200">
                <a:solidFill>
                  <a:srgbClr val="646A6D"/>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457200" rtl="0" eaLnBrk="1" latinLnBrk="0" hangingPunct="1">
              <a:spcBef>
                <a:spcPct val="20000"/>
              </a:spcBef>
              <a:buFont typeface="Arial"/>
              <a:buChar char="»"/>
              <a:defRPr sz="2000" kern="1200">
                <a:solidFill>
                  <a:srgbClr val="646A6D"/>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100" dirty="0"/>
              <a:t>TSX-V: GLDX | OTCQX: SSPXF</a:t>
            </a:r>
          </a:p>
        </p:txBody>
      </p:sp>
    </p:spTree>
    <p:extLst>
      <p:ext uri="{BB962C8B-B14F-4D97-AF65-F5344CB8AC3E}">
        <p14:creationId xmlns:p14="http://schemas.microsoft.com/office/powerpoint/2010/main" val="1532799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
            <a:ext cx="9144000" cy="8001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27013" algn="l"/>
            <a:r>
              <a:rPr lang="en-US" sz="2400" b="1" dirty="0">
                <a:solidFill>
                  <a:srgbClr val="BF8A32"/>
                </a:solidFill>
              </a:rPr>
              <a:t>The Toroparu Gold Project</a:t>
            </a:r>
          </a:p>
          <a:p>
            <a:pPr marL="227013" algn="l"/>
            <a:r>
              <a:rPr lang="en-US" sz="1800" b="1" dirty="0"/>
              <a:t>Guyana’s Largest Gold Resource</a:t>
            </a:r>
            <a:endParaRPr lang="en-US" b="1" dirty="0">
              <a:solidFill>
                <a:srgbClr val="BF8A32"/>
              </a:solidFill>
            </a:endParaRPr>
          </a:p>
        </p:txBody>
      </p:sp>
      <p:grpSp>
        <p:nvGrpSpPr>
          <p:cNvPr id="3" name="Group 2"/>
          <p:cNvGrpSpPr>
            <a:grpSpLocks/>
          </p:cNvGrpSpPr>
          <p:nvPr/>
        </p:nvGrpSpPr>
        <p:grpSpPr bwMode="auto">
          <a:xfrm>
            <a:off x="155574" y="928128"/>
            <a:ext cx="8832851" cy="5076825"/>
            <a:chOff x="84" y="-7252"/>
            <a:chExt cx="13910" cy="7995"/>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0" y="-6847"/>
              <a:ext cx="10723" cy="75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4"/>
            <p:cNvGrpSpPr>
              <a:grpSpLocks/>
            </p:cNvGrpSpPr>
            <p:nvPr/>
          </p:nvGrpSpPr>
          <p:grpSpPr bwMode="auto">
            <a:xfrm>
              <a:off x="3225" y="-6862"/>
              <a:ext cx="10753" cy="7590"/>
              <a:chOff x="3225" y="-6862"/>
              <a:chExt cx="10753" cy="7590"/>
            </a:xfrm>
          </p:grpSpPr>
          <p:sp>
            <p:nvSpPr>
              <p:cNvPr id="1028" name="Freeform 5"/>
              <p:cNvSpPr>
                <a:spLocks/>
              </p:cNvSpPr>
              <p:nvPr/>
            </p:nvSpPr>
            <p:spPr bwMode="auto">
              <a:xfrm>
                <a:off x="3225" y="-6862"/>
                <a:ext cx="10753" cy="7590"/>
              </a:xfrm>
              <a:custGeom>
                <a:avLst/>
                <a:gdLst>
                  <a:gd name="T0" fmla="+- 0 3225 3225"/>
                  <a:gd name="T1" fmla="*/ T0 w 10753"/>
                  <a:gd name="T2" fmla="+- 0 728 -6862"/>
                  <a:gd name="T3" fmla="*/ 728 h 7590"/>
                  <a:gd name="T4" fmla="+- 0 13978 3225"/>
                  <a:gd name="T5" fmla="*/ T4 w 10753"/>
                  <a:gd name="T6" fmla="+- 0 728 -6862"/>
                  <a:gd name="T7" fmla="*/ 728 h 7590"/>
                  <a:gd name="T8" fmla="+- 0 13978 3225"/>
                  <a:gd name="T9" fmla="*/ T8 w 10753"/>
                  <a:gd name="T10" fmla="+- 0 -6862 -6862"/>
                  <a:gd name="T11" fmla="*/ -6862 h 7590"/>
                  <a:gd name="T12" fmla="+- 0 3225 3225"/>
                  <a:gd name="T13" fmla="*/ T12 w 10753"/>
                  <a:gd name="T14" fmla="+- 0 -6862 -6862"/>
                  <a:gd name="T15" fmla="*/ -6862 h 7590"/>
                  <a:gd name="T16" fmla="+- 0 3225 3225"/>
                  <a:gd name="T17" fmla="*/ T16 w 10753"/>
                  <a:gd name="T18" fmla="+- 0 728 -6862"/>
                  <a:gd name="T19" fmla="*/ 728 h 7590"/>
                </a:gdLst>
                <a:ahLst/>
                <a:cxnLst>
                  <a:cxn ang="0">
                    <a:pos x="T1" y="T3"/>
                  </a:cxn>
                  <a:cxn ang="0">
                    <a:pos x="T5" y="T7"/>
                  </a:cxn>
                  <a:cxn ang="0">
                    <a:pos x="T9" y="T11"/>
                  </a:cxn>
                  <a:cxn ang="0">
                    <a:pos x="T13" y="T15"/>
                  </a:cxn>
                  <a:cxn ang="0">
                    <a:pos x="T17" y="T19"/>
                  </a:cxn>
                </a:cxnLst>
                <a:rect l="0" t="0" r="r" b="b"/>
                <a:pathLst>
                  <a:path w="10753" h="7590">
                    <a:moveTo>
                      <a:pt x="0" y="7590"/>
                    </a:moveTo>
                    <a:lnTo>
                      <a:pt x="10753" y="7590"/>
                    </a:lnTo>
                    <a:lnTo>
                      <a:pt x="10753" y="0"/>
                    </a:lnTo>
                    <a:lnTo>
                      <a:pt x="0" y="0"/>
                    </a:lnTo>
                    <a:lnTo>
                      <a:pt x="0" y="7590"/>
                    </a:lnTo>
                    <a:close/>
                  </a:path>
                </a:pathLst>
              </a:custGeom>
              <a:noFill/>
              <a:ln w="1905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p>
            </p:txBody>
          </p:sp>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 y="-7252"/>
                <a:ext cx="2587" cy="3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 name="Group 7"/>
            <p:cNvGrpSpPr>
              <a:grpSpLocks/>
            </p:cNvGrpSpPr>
            <p:nvPr/>
          </p:nvGrpSpPr>
          <p:grpSpPr bwMode="auto">
            <a:xfrm>
              <a:off x="1375" y="-6981"/>
              <a:ext cx="1865" cy="323"/>
              <a:chOff x="1375" y="-6981"/>
              <a:chExt cx="1865" cy="323"/>
            </a:xfrm>
          </p:grpSpPr>
          <p:sp>
            <p:nvSpPr>
              <p:cNvPr id="28" name="Freeform 8"/>
              <p:cNvSpPr>
                <a:spLocks/>
              </p:cNvSpPr>
              <p:nvPr/>
            </p:nvSpPr>
            <p:spPr bwMode="auto">
              <a:xfrm>
                <a:off x="1375" y="-6981"/>
                <a:ext cx="1865" cy="323"/>
              </a:xfrm>
              <a:custGeom>
                <a:avLst/>
                <a:gdLst>
                  <a:gd name="T0" fmla="+- 0 3154 1375"/>
                  <a:gd name="T1" fmla="*/ T0 w 1865"/>
                  <a:gd name="T2" fmla="+- 0 -6723 -6981"/>
                  <a:gd name="T3" fmla="*/ -6723 h 323"/>
                  <a:gd name="T4" fmla="+- 0 3077 1375"/>
                  <a:gd name="T5" fmla="*/ T4 w 1865"/>
                  <a:gd name="T6" fmla="+- 0 -6690 -6981"/>
                  <a:gd name="T7" fmla="*/ -6690 h 323"/>
                  <a:gd name="T8" fmla="+- 0 3069 1375"/>
                  <a:gd name="T9" fmla="*/ T8 w 1865"/>
                  <a:gd name="T10" fmla="+- 0 -6687 -6981"/>
                  <a:gd name="T11" fmla="*/ -6687 h 323"/>
                  <a:gd name="T12" fmla="+- 0 3066 1375"/>
                  <a:gd name="T13" fmla="*/ T12 w 1865"/>
                  <a:gd name="T14" fmla="+- 0 -6678 -6981"/>
                  <a:gd name="T15" fmla="*/ -6678 h 323"/>
                  <a:gd name="T16" fmla="+- 0 3072 1375"/>
                  <a:gd name="T17" fmla="*/ T16 w 1865"/>
                  <a:gd name="T18" fmla="+- 0 -6663 -6981"/>
                  <a:gd name="T19" fmla="*/ -6663 h 323"/>
                  <a:gd name="T20" fmla="+- 0 3081 1375"/>
                  <a:gd name="T21" fmla="*/ T20 w 1865"/>
                  <a:gd name="T22" fmla="+- 0 -6659 -6981"/>
                  <a:gd name="T23" fmla="*/ -6659 h 323"/>
                  <a:gd name="T24" fmla="+- 0 3214 1375"/>
                  <a:gd name="T25" fmla="*/ T24 w 1865"/>
                  <a:gd name="T26" fmla="+- 0 -6716 -6981"/>
                  <a:gd name="T27" fmla="*/ -6716 h 323"/>
                  <a:gd name="T28" fmla="+- 0 3209 1375"/>
                  <a:gd name="T29" fmla="*/ T28 w 1865"/>
                  <a:gd name="T30" fmla="+- 0 -6716 -6981"/>
                  <a:gd name="T31" fmla="*/ -6716 h 323"/>
                  <a:gd name="T32" fmla="+- 0 3154 1375"/>
                  <a:gd name="T33" fmla="*/ T32 w 1865"/>
                  <a:gd name="T34" fmla="+- 0 -6723 -6981"/>
                  <a:gd name="T35" fmla="*/ -6723 h 3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865" h="323">
                    <a:moveTo>
                      <a:pt x="1779" y="258"/>
                    </a:moveTo>
                    <a:lnTo>
                      <a:pt x="1702" y="291"/>
                    </a:lnTo>
                    <a:lnTo>
                      <a:pt x="1694" y="294"/>
                    </a:lnTo>
                    <a:lnTo>
                      <a:pt x="1691" y="303"/>
                    </a:lnTo>
                    <a:lnTo>
                      <a:pt x="1697" y="318"/>
                    </a:lnTo>
                    <a:lnTo>
                      <a:pt x="1706" y="322"/>
                    </a:lnTo>
                    <a:lnTo>
                      <a:pt x="1839" y="265"/>
                    </a:lnTo>
                    <a:lnTo>
                      <a:pt x="1834" y="265"/>
                    </a:lnTo>
                    <a:lnTo>
                      <a:pt x="1779" y="25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29" name="Freeform 9"/>
              <p:cNvSpPr>
                <a:spLocks/>
              </p:cNvSpPr>
              <p:nvPr/>
            </p:nvSpPr>
            <p:spPr bwMode="auto">
              <a:xfrm>
                <a:off x="1375" y="-6981"/>
                <a:ext cx="1865" cy="323"/>
              </a:xfrm>
              <a:custGeom>
                <a:avLst/>
                <a:gdLst>
                  <a:gd name="T0" fmla="+- 0 3181 1375"/>
                  <a:gd name="T1" fmla="*/ T0 w 1865"/>
                  <a:gd name="T2" fmla="+- 0 -6734 -6981"/>
                  <a:gd name="T3" fmla="*/ -6734 h 323"/>
                  <a:gd name="T4" fmla="+- 0 3154 1375"/>
                  <a:gd name="T5" fmla="*/ T4 w 1865"/>
                  <a:gd name="T6" fmla="+- 0 -6723 -6981"/>
                  <a:gd name="T7" fmla="*/ -6723 h 323"/>
                  <a:gd name="T8" fmla="+- 0 3209 1375"/>
                  <a:gd name="T9" fmla="*/ T8 w 1865"/>
                  <a:gd name="T10" fmla="+- 0 -6716 -6981"/>
                  <a:gd name="T11" fmla="*/ -6716 h 323"/>
                  <a:gd name="T12" fmla="+- 0 3209 1375"/>
                  <a:gd name="T13" fmla="*/ T12 w 1865"/>
                  <a:gd name="T14" fmla="+- 0 -6719 -6981"/>
                  <a:gd name="T15" fmla="*/ -6719 h 323"/>
                  <a:gd name="T16" fmla="+- 0 3201 1375"/>
                  <a:gd name="T17" fmla="*/ T16 w 1865"/>
                  <a:gd name="T18" fmla="+- 0 -6719 -6981"/>
                  <a:gd name="T19" fmla="*/ -6719 h 323"/>
                  <a:gd name="T20" fmla="+- 0 3181 1375"/>
                  <a:gd name="T21" fmla="*/ T20 w 1865"/>
                  <a:gd name="T22" fmla="+- 0 -6734 -6981"/>
                  <a:gd name="T23" fmla="*/ -6734 h 323"/>
                </a:gdLst>
                <a:ahLst/>
                <a:cxnLst>
                  <a:cxn ang="0">
                    <a:pos x="T1" y="T3"/>
                  </a:cxn>
                  <a:cxn ang="0">
                    <a:pos x="T5" y="T7"/>
                  </a:cxn>
                  <a:cxn ang="0">
                    <a:pos x="T9" y="T11"/>
                  </a:cxn>
                  <a:cxn ang="0">
                    <a:pos x="T13" y="T15"/>
                  </a:cxn>
                  <a:cxn ang="0">
                    <a:pos x="T17" y="T19"/>
                  </a:cxn>
                  <a:cxn ang="0">
                    <a:pos x="T21" y="T23"/>
                  </a:cxn>
                </a:cxnLst>
                <a:rect l="0" t="0" r="r" b="b"/>
                <a:pathLst>
                  <a:path w="1865" h="323">
                    <a:moveTo>
                      <a:pt x="1806" y="247"/>
                    </a:moveTo>
                    <a:lnTo>
                      <a:pt x="1779" y="258"/>
                    </a:lnTo>
                    <a:lnTo>
                      <a:pt x="1834" y="265"/>
                    </a:lnTo>
                    <a:lnTo>
                      <a:pt x="1834" y="262"/>
                    </a:lnTo>
                    <a:lnTo>
                      <a:pt x="1826" y="262"/>
                    </a:lnTo>
                    <a:lnTo>
                      <a:pt x="1806" y="24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30" name="Freeform 10"/>
              <p:cNvSpPr>
                <a:spLocks/>
              </p:cNvSpPr>
              <p:nvPr/>
            </p:nvSpPr>
            <p:spPr bwMode="auto">
              <a:xfrm>
                <a:off x="1375" y="-6981"/>
                <a:ext cx="1865" cy="323"/>
              </a:xfrm>
              <a:custGeom>
                <a:avLst/>
                <a:gdLst>
                  <a:gd name="T0" fmla="+- 0 3103 1375"/>
                  <a:gd name="T1" fmla="*/ T0 w 1865"/>
                  <a:gd name="T2" fmla="+- 0 -6832 -6981"/>
                  <a:gd name="T3" fmla="*/ -6832 h 323"/>
                  <a:gd name="T4" fmla="+- 0 3094 1375"/>
                  <a:gd name="T5" fmla="*/ T4 w 1865"/>
                  <a:gd name="T6" fmla="+- 0 -6831 -6981"/>
                  <a:gd name="T7" fmla="*/ -6831 h 323"/>
                  <a:gd name="T8" fmla="+- 0 3089 1375"/>
                  <a:gd name="T9" fmla="*/ T8 w 1865"/>
                  <a:gd name="T10" fmla="+- 0 -6824 -6981"/>
                  <a:gd name="T11" fmla="*/ -6824 h 323"/>
                  <a:gd name="T12" fmla="+- 0 3084 1375"/>
                  <a:gd name="T13" fmla="*/ T12 w 1865"/>
                  <a:gd name="T14" fmla="+- 0 -6818 -6981"/>
                  <a:gd name="T15" fmla="*/ -6818 h 323"/>
                  <a:gd name="T16" fmla="+- 0 3085 1375"/>
                  <a:gd name="T17" fmla="*/ T16 w 1865"/>
                  <a:gd name="T18" fmla="+- 0 -6808 -6981"/>
                  <a:gd name="T19" fmla="*/ -6808 h 323"/>
                  <a:gd name="T20" fmla="+- 0 3091 1375"/>
                  <a:gd name="T21" fmla="*/ T20 w 1865"/>
                  <a:gd name="T22" fmla="+- 0 -6803 -6981"/>
                  <a:gd name="T23" fmla="*/ -6803 h 323"/>
                  <a:gd name="T24" fmla="+- 0 3158 1375"/>
                  <a:gd name="T25" fmla="*/ T24 w 1865"/>
                  <a:gd name="T26" fmla="+- 0 -6752 -6981"/>
                  <a:gd name="T27" fmla="*/ -6752 h 323"/>
                  <a:gd name="T28" fmla="+- 0 3212 1375"/>
                  <a:gd name="T29" fmla="*/ T28 w 1865"/>
                  <a:gd name="T30" fmla="+- 0 -6745 -6981"/>
                  <a:gd name="T31" fmla="*/ -6745 h 323"/>
                  <a:gd name="T32" fmla="+- 0 3209 1375"/>
                  <a:gd name="T33" fmla="*/ T32 w 1865"/>
                  <a:gd name="T34" fmla="+- 0 -6716 -6981"/>
                  <a:gd name="T35" fmla="*/ -6716 h 323"/>
                  <a:gd name="T36" fmla="+- 0 3214 1375"/>
                  <a:gd name="T37" fmla="*/ T36 w 1865"/>
                  <a:gd name="T38" fmla="+- 0 -6716 -6981"/>
                  <a:gd name="T39" fmla="*/ -6716 h 323"/>
                  <a:gd name="T40" fmla="+- 0 3240 1375"/>
                  <a:gd name="T41" fmla="*/ T40 w 1865"/>
                  <a:gd name="T42" fmla="+- 0 -6727 -6981"/>
                  <a:gd name="T43" fmla="*/ -6727 h 323"/>
                  <a:gd name="T44" fmla="+- 0 3110 1375"/>
                  <a:gd name="T45" fmla="*/ T44 w 1865"/>
                  <a:gd name="T46" fmla="+- 0 -6827 -6981"/>
                  <a:gd name="T47" fmla="*/ -6827 h 323"/>
                  <a:gd name="T48" fmla="+- 0 3103 1375"/>
                  <a:gd name="T49" fmla="*/ T48 w 1865"/>
                  <a:gd name="T50" fmla="+- 0 -6832 -6981"/>
                  <a:gd name="T51" fmla="*/ -6832 h 3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1865" h="323">
                    <a:moveTo>
                      <a:pt x="1728" y="149"/>
                    </a:moveTo>
                    <a:lnTo>
                      <a:pt x="1719" y="150"/>
                    </a:lnTo>
                    <a:lnTo>
                      <a:pt x="1714" y="157"/>
                    </a:lnTo>
                    <a:lnTo>
                      <a:pt x="1709" y="163"/>
                    </a:lnTo>
                    <a:lnTo>
                      <a:pt x="1710" y="173"/>
                    </a:lnTo>
                    <a:lnTo>
                      <a:pt x="1716" y="178"/>
                    </a:lnTo>
                    <a:lnTo>
                      <a:pt x="1783" y="229"/>
                    </a:lnTo>
                    <a:lnTo>
                      <a:pt x="1837" y="236"/>
                    </a:lnTo>
                    <a:lnTo>
                      <a:pt x="1834" y="265"/>
                    </a:lnTo>
                    <a:lnTo>
                      <a:pt x="1839" y="265"/>
                    </a:lnTo>
                    <a:lnTo>
                      <a:pt x="1865" y="254"/>
                    </a:lnTo>
                    <a:lnTo>
                      <a:pt x="1735" y="154"/>
                    </a:lnTo>
                    <a:lnTo>
                      <a:pt x="1728" y="14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31" name="Freeform 11"/>
              <p:cNvSpPr>
                <a:spLocks/>
              </p:cNvSpPr>
              <p:nvPr/>
            </p:nvSpPr>
            <p:spPr bwMode="auto">
              <a:xfrm>
                <a:off x="1375" y="-6981"/>
                <a:ext cx="1865" cy="323"/>
              </a:xfrm>
              <a:custGeom>
                <a:avLst/>
                <a:gdLst>
                  <a:gd name="T0" fmla="+- 0 3205 1375"/>
                  <a:gd name="T1" fmla="*/ T0 w 1865"/>
                  <a:gd name="T2" fmla="+- 0 -6744 -6981"/>
                  <a:gd name="T3" fmla="*/ -6744 h 323"/>
                  <a:gd name="T4" fmla="+- 0 3181 1375"/>
                  <a:gd name="T5" fmla="*/ T4 w 1865"/>
                  <a:gd name="T6" fmla="+- 0 -6734 -6981"/>
                  <a:gd name="T7" fmla="*/ -6734 h 323"/>
                  <a:gd name="T8" fmla="+- 0 3201 1375"/>
                  <a:gd name="T9" fmla="*/ T8 w 1865"/>
                  <a:gd name="T10" fmla="+- 0 -6719 -6981"/>
                  <a:gd name="T11" fmla="*/ -6719 h 323"/>
                  <a:gd name="T12" fmla="+- 0 3205 1375"/>
                  <a:gd name="T13" fmla="*/ T12 w 1865"/>
                  <a:gd name="T14" fmla="+- 0 -6744 -6981"/>
                  <a:gd name="T15" fmla="*/ -6744 h 323"/>
                </a:gdLst>
                <a:ahLst/>
                <a:cxnLst>
                  <a:cxn ang="0">
                    <a:pos x="T1" y="T3"/>
                  </a:cxn>
                  <a:cxn ang="0">
                    <a:pos x="T5" y="T7"/>
                  </a:cxn>
                  <a:cxn ang="0">
                    <a:pos x="T9" y="T11"/>
                  </a:cxn>
                  <a:cxn ang="0">
                    <a:pos x="T13" y="T15"/>
                  </a:cxn>
                </a:cxnLst>
                <a:rect l="0" t="0" r="r" b="b"/>
                <a:pathLst>
                  <a:path w="1865" h="323">
                    <a:moveTo>
                      <a:pt x="1830" y="237"/>
                    </a:moveTo>
                    <a:lnTo>
                      <a:pt x="1806" y="247"/>
                    </a:lnTo>
                    <a:lnTo>
                      <a:pt x="1826" y="262"/>
                    </a:lnTo>
                    <a:lnTo>
                      <a:pt x="1830" y="23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1024" name="Freeform 12"/>
              <p:cNvSpPr>
                <a:spLocks/>
              </p:cNvSpPr>
              <p:nvPr/>
            </p:nvSpPr>
            <p:spPr bwMode="auto">
              <a:xfrm>
                <a:off x="1375" y="-6981"/>
                <a:ext cx="1865" cy="323"/>
              </a:xfrm>
              <a:custGeom>
                <a:avLst/>
                <a:gdLst>
                  <a:gd name="T0" fmla="+- 0 3212 1375"/>
                  <a:gd name="T1" fmla="*/ T0 w 1865"/>
                  <a:gd name="T2" fmla="+- 0 -6744 -6981"/>
                  <a:gd name="T3" fmla="*/ -6744 h 323"/>
                  <a:gd name="T4" fmla="+- 0 3205 1375"/>
                  <a:gd name="T5" fmla="*/ T4 w 1865"/>
                  <a:gd name="T6" fmla="+- 0 -6744 -6981"/>
                  <a:gd name="T7" fmla="*/ -6744 h 323"/>
                  <a:gd name="T8" fmla="+- 0 3201 1375"/>
                  <a:gd name="T9" fmla="*/ T8 w 1865"/>
                  <a:gd name="T10" fmla="+- 0 -6719 -6981"/>
                  <a:gd name="T11" fmla="*/ -6719 h 323"/>
                  <a:gd name="T12" fmla="+- 0 3209 1375"/>
                  <a:gd name="T13" fmla="*/ T12 w 1865"/>
                  <a:gd name="T14" fmla="+- 0 -6719 -6981"/>
                  <a:gd name="T15" fmla="*/ -6719 h 323"/>
                  <a:gd name="T16" fmla="+- 0 3212 1375"/>
                  <a:gd name="T17" fmla="*/ T16 w 1865"/>
                  <a:gd name="T18" fmla="+- 0 -6744 -6981"/>
                  <a:gd name="T19" fmla="*/ -6744 h 323"/>
                </a:gdLst>
                <a:ahLst/>
                <a:cxnLst>
                  <a:cxn ang="0">
                    <a:pos x="T1" y="T3"/>
                  </a:cxn>
                  <a:cxn ang="0">
                    <a:pos x="T5" y="T7"/>
                  </a:cxn>
                  <a:cxn ang="0">
                    <a:pos x="T9" y="T11"/>
                  </a:cxn>
                  <a:cxn ang="0">
                    <a:pos x="T13" y="T15"/>
                  </a:cxn>
                  <a:cxn ang="0">
                    <a:pos x="T17" y="T19"/>
                  </a:cxn>
                </a:cxnLst>
                <a:rect l="0" t="0" r="r" b="b"/>
                <a:pathLst>
                  <a:path w="1865" h="323">
                    <a:moveTo>
                      <a:pt x="1837" y="237"/>
                    </a:moveTo>
                    <a:lnTo>
                      <a:pt x="1830" y="237"/>
                    </a:lnTo>
                    <a:lnTo>
                      <a:pt x="1826" y="262"/>
                    </a:lnTo>
                    <a:lnTo>
                      <a:pt x="1834" y="262"/>
                    </a:lnTo>
                    <a:lnTo>
                      <a:pt x="1837" y="23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1025" name="Freeform 13"/>
              <p:cNvSpPr>
                <a:spLocks/>
              </p:cNvSpPr>
              <p:nvPr/>
            </p:nvSpPr>
            <p:spPr bwMode="auto">
              <a:xfrm>
                <a:off x="1375" y="-6981"/>
                <a:ext cx="1865" cy="323"/>
              </a:xfrm>
              <a:custGeom>
                <a:avLst/>
                <a:gdLst>
                  <a:gd name="T0" fmla="+- 0 1379 1375"/>
                  <a:gd name="T1" fmla="*/ T0 w 1865"/>
                  <a:gd name="T2" fmla="+- 0 -6981 -6981"/>
                  <a:gd name="T3" fmla="*/ -6981 h 323"/>
                  <a:gd name="T4" fmla="+- 0 1375 1375"/>
                  <a:gd name="T5" fmla="*/ T4 w 1865"/>
                  <a:gd name="T6" fmla="+- 0 -6952 -6981"/>
                  <a:gd name="T7" fmla="*/ -6952 h 323"/>
                  <a:gd name="T8" fmla="+- 0 3154 1375"/>
                  <a:gd name="T9" fmla="*/ T8 w 1865"/>
                  <a:gd name="T10" fmla="+- 0 -6723 -6981"/>
                  <a:gd name="T11" fmla="*/ -6723 h 323"/>
                  <a:gd name="T12" fmla="+- 0 3181 1375"/>
                  <a:gd name="T13" fmla="*/ T12 w 1865"/>
                  <a:gd name="T14" fmla="+- 0 -6734 -6981"/>
                  <a:gd name="T15" fmla="*/ -6734 h 323"/>
                  <a:gd name="T16" fmla="+- 0 3158 1375"/>
                  <a:gd name="T17" fmla="*/ T16 w 1865"/>
                  <a:gd name="T18" fmla="+- 0 -6752 -6981"/>
                  <a:gd name="T19" fmla="*/ -6752 h 323"/>
                  <a:gd name="T20" fmla="+- 0 1379 1375"/>
                  <a:gd name="T21" fmla="*/ T20 w 1865"/>
                  <a:gd name="T22" fmla="+- 0 -6981 -6981"/>
                  <a:gd name="T23" fmla="*/ -6981 h 323"/>
                </a:gdLst>
                <a:ahLst/>
                <a:cxnLst>
                  <a:cxn ang="0">
                    <a:pos x="T1" y="T3"/>
                  </a:cxn>
                  <a:cxn ang="0">
                    <a:pos x="T5" y="T7"/>
                  </a:cxn>
                  <a:cxn ang="0">
                    <a:pos x="T9" y="T11"/>
                  </a:cxn>
                  <a:cxn ang="0">
                    <a:pos x="T13" y="T15"/>
                  </a:cxn>
                  <a:cxn ang="0">
                    <a:pos x="T17" y="T19"/>
                  </a:cxn>
                  <a:cxn ang="0">
                    <a:pos x="T21" y="T23"/>
                  </a:cxn>
                </a:cxnLst>
                <a:rect l="0" t="0" r="r" b="b"/>
                <a:pathLst>
                  <a:path w="1865" h="323">
                    <a:moveTo>
                      <a:pt x="4" y="0"/>
                    </a:moveTo>
                    <a:lnTo>
                      <a:pt x="0" y="29"/>
                    </a:lnTo>
                    <a:lnTo>
                      <a:pt x="1779" y="258"/>
                    </a:lnTo>
                    <a:lnTo>
                      <a:pt x="1806" y="247"/>
                    </a:lnTo>
                    <a:lnTo>
                      <a:pt x="1783" y="229"/>
                    </a:lnTo>
                    <a:lnTo>
                      <a:pt x="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1026" name="Freeform 14"/>
              <p:cNvSpPr>
                <a:spLocks/>
              </p:cNvSpPr>
              <p:nvPr/>
            </p:nvSpPr>
            <p:spPr bwMode="auto">
              <a:xfrm>
                <a:off x="1375" y="-6981"/>
                <a:ext cx="1865" cy="323"/>
              </a:xfrm>
              <a:custGeom>
                <a:avLst/>
                <a:gdLst>
                  <a:gd name="T0" fmla="+- 0 3158 1375"/>
                  <a:gd name="T1" fmla="*/ T0 w 1865"/>
                  <a:gd name="T2" fmla="+- 0 -6752 -6981"/>
                  <a:gd name="T3" fmla="*/ -6752 h 323"/>
                  <a:gd name="T4" fmla="+- 0 3181 1375"/>
                  <a:gd name="T5" fmla="*/ T4 w 1865"/>
                  <a:gd name="T6" fmla="+- 0 -6734 -6981"/>
                  <a:gd name="T7" fmla="*/ -6734 h 323"/>
                  <a:gd name="T8" fmla="+- 0 3205 1375"/>
                  <a:gd name="T9" fmla="*/ T8 w 1865"/>
                  <a:gd name="T10" fmla="+- 0 -6744 -6981"/>
                  <a:gd name="T11" fmla="*/ -6744 h 323"/>
                  <a:gd name="T12" fmla="+- 0 3212 1375"/>
                  <a:gd name="T13" fmla="*/ T12 w 1865"/>
                  <a:gd name="T14" fmla="+- 0 -6744 -6981"/>
                  <a:gd name="T15" fmla="*/ -6744 h 323"/>
                  <a:gd name="T16" fmla="+- 0 3212 1375"/>
                  <a:gd name="T17" fmla="*/ T16 w 1865"/>
                  <a:gd name="T18" fmla="+- 0 -6745 -6981"/>
                  <a:gd name="T19" fmla="*/ -6745 h 323"/>
                  <a:gd name="T20" fmla="+- 0 3158 1375"/>
                  <a:gd name="T21" fmla="*/ T20 w 1865"/>
                  <a:gd name="T22" fmla="+- 0 -6752 -6981"/>
                  <a:gd name="T23" fmla="*/ -6752 h 323"/>
                </a:gdLst>
                <a:ahLst/>
                <a:cxnLst>
                  <a:cxn ang="0">
                    <a:pos x="T1" y="T3"/>
                  </a:cxn>
                  <a:cxn ang="0">
                    <a:pos x="T5" y="T7"/>
                  </a:cxn>
                  <a:cxn ang="0">
                    <a:pos x="T9" y="T11"/>
                  </a:cxn>
                  <a:cxn ang="0">
                    <a:pos x="T13" y="T15"/>
                  </a:cxn>
                  <a:cxn ang="0">
                    <a:pos x="T17" y="T19"/>
                  </a:cxn>
                  <a:cxn ang="0">
                    <a:pos x="T21" y="T23"/>
                  </a:cxn>
                </a:cxnLst>
                <a:rect l="0" t="0" r="r" b="b"/>
                <a:pathLst>
                  <a:path w="1865" h="323">
                    <a:moveTo>
                      <a:pt x="1783" y="229"/>
                    </a:moveTo>
                    <a:lnTo>
                      <a:pt x="1806" y="247"/>
                    </a:lnTo>
                    <a:lnTo>
                      <a:pt x="1830" y="237"/>
                    </a:lnTo>
                    <a:lnTo>
                      <a:pt x="1837" y="237"/>
                    </a:lnTo>
                    <a:lnTo>
                      <a:pt x="1837" y="236"/>
                    </a:lnTo>
                    <a:lnTo>
                      <a:pt x="1783" y="2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grpSp>
        <p:grpSp>
          <p:nvGrpSpPr>
            <p:cNvPr id="7" name="Group 15"/>
            <p:cNvGrpSpPr>
              <a:grpSpLocks/>
            </p:cNvGrpSpPr>
            <p:nvPr/>
          </p:nvGrpSpPr>
          <p:grpSpPr bwMode="auto">
            <a:xfrm>
              <a:off x="1363" y="-6790"/>
              <a:ext cx="1808" cy="7264"/>
              <a:chOff x="1363" y="-6790"/>
              <a:chExt cx="1808" cy="7264"/>
            </a:xfrm>
          </p:grpSpPr>
          <p:sp>
            <p:nvSpPr>
              <p:cNvPr id="22" name="Freeform 16"/>
              <p:cNvSpPr>
                <a:spLocks/>
              </p:cNvSpPr>
              <p:nvPr/>
            </p:nvSpPr>
            <p:spPr bwMode="auto">
              <a:xfrm>
                <a:off x="1363" y="-6790"/>
                <a:ext cx="1808" cy="7264"/>
              </a:xfrm>
              <a:custGeom>
                <a:avLst/>
                <a:gdLst>
                  <a:gd name="T0" fmla="+- 0 3013 1363"/>
                  <a:gd name="T1" fmla="*/ T0 w 1808"/>
                  <a:gd name="T2" fmla="+- 0 328 -6790"/>
                  <a:gd name="T3" fmla="*/ 328 h 7264"/>
                  <a:gd name="T4" fmla="+- 0 3001 1363"/>
                  <a:gd name="T5" fmla="*/ T4 w 1808"/>
                  <a:gd name="T6" fmla="+- 0 339 -6790"/>
                  <a:gd name="T7" fmla="*/ 339 h 7264"/>
                  <a:gd name="T8" fmla="+- 0 3000 1363"/>
                  <a:gd name="T9" fmla="*/ T8 w 1808"/>
                  <a:gd name="T10" fmla="+- 0 349 -6790"/>
                  <a:gd name="T11" fmla="*/ 349 h 7264"/>
                  <a:gd name="T12" fmla="+- 0 3006 1363"/>
                  <a:gd name="T13" fmla="*/ T12 w 1808"/>
                  <a:gd name="T14" fmla="+- 0 355 -6790"/>
                  <a:gd name="T15" fmla="*/ 355 h 7264"/>
                  <a:gd name="T16" fmla="+- 0 3120 1363"/>
                  <a:gd name="T17" fmla="*/ T16 w 1808"/>
                  <a:gd name="T18" fmla="+- 0 473 -6790"/>
                  <a:gd name="T19" fmla="*/ 473 h 7264"/>
                  <a:gd name="T20" fmla="+- 0 3128 1363"/>
                  <a:gd name="T21" fmla="*/ T20 w 1808"/>
                  <a:gd name="T22" fmla="+- 0 448 -6790"/>
                  <a:gd name="T23" fmla="*/ 448 h 7264"/>
                  <a:gd name="T24" fmla="+- 0 3099 1363"/>
                  <a:gd name="T25" fmla="*/ T24 w 1808"/>
                  <a:gd name="T26" fmla="+- 0 448 -6790"/>
                  <a:gd name="T27" fmla="*/ 448 h 7264"/>
                  <a:gd name="T28" fmla="+- 0 3086 1363"/>
                  <a:gd name="T29" fmla="*/ T28 w 1808"/>
                  <a:gd name="T30" fmla="+- 0 394 -6790"/>
                  <a:gd name="T31" fmla="*/ 394 h 7264"/>
                  <a:gd name="T32" fmla="+- 0 3028 1363"/>
                  <a:gd name="T33" fmla="*/ T32 w 1808"/>
                  <a:gd name="T34" fmla="+- 0 334 -6790"/>
                  <a:gd name="T35" fmla="*/ 334 h 7264"/>
                  <a:gd name="T36" fmla="+- 0 3022 1363"/>
                  <a:gd name="T37" fmla="*/ T36 w 1808"/>
                  <a:gd name="T38" fmla="+- 0 328 -6790"/>
                  <a:gd name="T39" fmla="*/ 328 h 7264"/>
                  <a:gd name="T40" fmla="+- 0 3013 1363"/>
                  <a:gd name="T41" fmla="*/ T40 w 1808"/>
                  <a:gd name="T42" fmla="+- 0 328 -6790"/>
                  <a:gd name="T43" fmla="*/ 328 h 726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1808" h="7264">
                    <a:moveTo>
                      <a:pt x="1650" y="7118"/>
                    </a:moveTo>
                    <a:lnTo>
                      <a:pt x="1638" y="7129"/>
                    </a:lnTo>
                    <a:lnTo>
                      <a:pt x="1637" y="7139"/>
                    </a:lnTo>
                    <a:lnTo>
                      <a:pt x="1643" y="7145"/>
                    </a:lnTo>
                    <a:lnTo>
                      <a:pt x="1757" y="7263"/>
                    </a:lnTo>
                    <a:lnTo>
                      <a:pt x="1765" y="7238"/>
                    </a:lnTo>
                    <a:lnTo>
                      <a:pt x="1736" y="7238"/>
                    </a:lnTo>
                    <a:lnTo>
                      <a:pt x="1723" y="7184"/>
                    </a:lnTo>
                    <a:lnTo>
                      <a:pt x="1665" y="7124"/>
                    </a:lnTo>
                    <a:lnTo>
                      <a:pt x="1659" y="7118"/>
                    </a:lnTo>
                    <a:lnTo>
                      <a:pt x="1650" y="711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23" name="Freeform 17"/>
              <p:cNvSpPr>
                <a:spLocks/>
              </p:cNvSpPr>
              <p:nvPr/>
            </p:nvSpPr>
            <p:spPr bwMode="auto">
              <a:xfrm>
                <a:off x="1363" y="-6790"/>
                <a:ext cx="1808" cy="7264"/>
              </a:xfrm>
              <a:custGeom>
                <a:avLst/>
                <a:gdLst>
                  <a:gd name="T0" fmla="+- 0 3086 1363"/>
                  <a:gd name="T1" fmla="*/ T0 w 1808"/>
                  <a:gd name="T2" fmla="+- 0 394 -6790"/>
                  <a:gd name="T3" fmla="*/ 394 h 7264"/>
                  <a:gd name="T4" fmla="+- 0 3099 1363"/>
                  <a:gd name="T5" fmla="*/ T4 w 1808"/>
                  <a:gd name="T6" fmla="+- 0 448 -6790"/>
                  <a:gd name="T7" fmla="*/ 448 h 7264"/>
                  <a:gd name="T8" fmla="+- 0 3128 1363"/>
                  <a:gd name="T9" fmla="*/ T8 w 1808"/>
                  <a:gd name="T10" fmla="+- 0 441 -6790"/>
                  <a:gd name="T11" fmla="*/ 441 h 7264"/>
                  <a:gd name="T12" fmla="+- 0 3128 1363"/>
                  <a:gd name="T13" fmla="*/ T12 w 1808"/>
                  <a:gd name="T14" fmla="+- 0 440 -6790"/>
                  <a:gd name="T15" fmla="*/ 440 h 7264"/>
                  <a:gd name="T16" fmla="+- 0 3099 1363"/>
                  <a:gd name="T17" fmla="*/ T16 w 1808"/>
                  <a:gd name="T18" fmla="+- 0 440 -6790"/>
                  <a:gd name="T19" fmla="*/ 440 h 7264"/>
                  <a:gd name="T20" fmla="+- 0 3106 1363"/>
                  <a:gd name="T21" fmla="*/ T20 w 1808"/>
                  <a:gd name="T22" fmla="+- 0 416 -6790"/>
                  <a:gd name="T23" fmla="*/ 416 h 7264"/>
                  <a:gd name="T24" fmla="+- 0 3086 1363"/>
                  <a:gd name="T25" fmla="*/ T24 w 1808"/>
                  <a:gd name="T26" fmla="+- 0 394 -6790"/>
                  <a:gd name="T27" fmla="*/ 394 h 7264"/>
                </a:gdLst>
                <a:ahLst/>
                <a:cxnLst>
                  <a:cxn ang="0">
                    <a:pos x="T1" y="T3"/>
                  </a:cxn>
                  <a:cxn ang="0">
                    <a:pos x="T5" y="T7"/>
                  </a:cxn>
                  <a:cxn ang="0">
                    <a:pos x="T9" y="T11"/>
                  </a:cxn>
                  <a:cxn ang="0">
                    <a:pos x="T13" y="T15"/>
                  </a:cxn>
                  <a:cxn ang="0">
                    <a:pos x="T17" y="T19"/>
                  </a:cxn>
                  <a:cxn ang="0">
                    <a:pos x="T21" y="T23"/>
                  </a:cxn>
                  <a:cxn ang="0">
                    <a:pos x="T25" y="T27"/>
                  </a:cxn>
                </a:cxnLst>
                <a:rect l="0" t="0" r="r" b="b"/>
                <a:pathLst>
                  <a:path w="1808" h="7264">
                    <a:moveTo>
                      <a:pt x="1723" y="7184"/>
                    </a:moveTo>
                    <a:lnTo>
                      <a:pt x="1736" y="7238"/>
                    </a:lnTo>
                    <a:lnTo>
                      <a:pt x="1765" y="7231"/>
                    </a:lnTo>
                    <a:lnTo>
                      <a:pt x="1765" y="7230"/>
                    </a:lnTo>
                    <a:lnTo>
                      <a:pt x="1736" y="7230"/>
                    </a:lnTo>
                    <a:lnTo>
                      <a:pt x="1743" y="7206"/>
                    </a:lnTo>
                    <a:lnTo>
                      <a:pt x="1723" y="718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24" name="Freeform 18"/>
              <p:cNvSpPr>
                <a:spLocks/>
              </p:cNvSpPr>
              <p:nvPr/>
            </p:nvSpPr>
            <p:spPr bwMode="auto">
              <a:xfrm>
                <a:off x="1363" y="-6790"/>
                <a:ext cx="1808" cy="7264"/>
              </a:xfrm>
              <a:custGeom>
                <a:avLst/>
                <a:gdLst>
                  <a:gd name="T0" fmla="+- 0 3150 1363"/>
                  <a:gd name="T1" fmla="*/ T0 w 1808"/>
                  <a:gd name="T2" fmla="+- 0 295 -6790"/>
                  <a:gd name="T3" fmla="*/ 295 h 7264"/>
                  <a:gd name="T4" fmla="+- 0 3141 1363"/>
                  <a:gd name="T5" fmla="*/ T4 w 1808"/>
                  <a:gd name="T6" fmla="+- 0 299 -6790"/>
                  <a:gd name="T7" fmla="*/ 299 h 7264"/>
                  <a:gd name="T8" fmla="+- 0 3115 1363"/>
                  <a:gd name="T9" fmla="*/ T8 w 1808"/>
                  <a:gd name="T10" fmla="+- 0 387 -6790"/>
                  <a:gd name="T11" fmla="*/ 387 h 7264"/>
                  <a:gd name="T12" fmla="+- 0 3128 1363"/>
                  <a:gd name="T13" fmla="*/ T12 w 1808"/>
                  <a:gd name="T14" fmla="+- 0 441 -6790"/>
                  <a:gd name="T15" fmla="*/ 441 h 7264"/>
                  <a:gd name="T16" fmla="+- 0 3099 1363"/>
                  <a:gd name="T17" fmla="*/ T16 w 1808"/>
                  <a:gd name="T18" fmla="+- 0 448 -6790"/>
                  <a:gd name="T19" fmla="*/ 448 h 7264"/>
                  <a:gd name="T20" fmla="+- 0 3128 1363"/>
                  <a:gd name="T21" fmla="*/ T20 w 1808"/>
                  <a:gd name="T22" fmla="+- 0 448 -6790"/>
                  <a:gd name="T23" fmla="*/ 448 h 7264"/>
                  <a:gd name="T24" fmla="+- 0 3170 1363"/>
                  <a:gd name="T25" fmla="*/ T24 w 1808"/>
                  <a:gd name="T26" fmla="+- 0 308 -6790"/>
                  <a:gd name="T27" fmla="*/ 308 h 7264"/>
                  <a:gd name="T28" fmla="+- 0 3165 1363"/>
                  <a:gd name="T29" fmla="*/ T28 w 1808"/>
                  <a:gd name="T30" fmla="+- 0 300 -6790"/>
                  <a:gd name="T31" fmla="*/ 300 h 7264"/>
                  <a:gd name="T32" fmla="+- 0 3150 1363"/>
                  <a:gd name="T33" fmla="*/ T32 w 1808"/>
                  <a:gd name="T34" fmla="+- 0 295 -6790"/>
                  <a:gd name="T35" fmla="*/ 295 h 726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808" h="7264">
                    <a:moveTo>
                      <a:pt x="1787" y="7085"/>
                    </a:moveTo>
                    <a:lnTo>
                      <a:pt x="1778" y="7089"/>
                    </a:lnTo>
                    <a:lnTo>
                      <a:pt x="1752" y="7177"/>
                    </a:lnTo>
                    <a:lnTo>
                      <a:pt x="1765" y="7231"/>
                    </a:lnTo>
                    <a:lnTo>
                      <a:pt x="1736" y="7238"/>
                    </a:lnTo>
                    <a:lnTo>
                      <a:pt x="1765" y="7238"/>
                    </a:lnTo>
                    <a:lnTo>
                      <a:pt x="1807" y="7098"/>
                    </a:lnTo>
                    <a:lnTo>
                      <a:pt x="1802" y="7090"/>
                    </a:lnTo>
                    <a:lnTo>
                      <a:pt x="1787" y="708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25" name="Freeform 19"/>
              <p:cNvSpPr>
                <a:spLocks/>
              </p:cNvSpPr>
              <p:nvPr/>
            </p:nvSpPr>
            <p:spPr bwMode="auto">
              <a:xfrm>
                <a:off x="1363" y="-6790"/>
                <a:ext cx="1808" cy="7264"/>
              </a:xfrm>
              <a:custGeom>
                <a:avLst/>
                <a:gdLst>
                  <a:gd name="T0" fmla="+- 0 3106 1363"/>
                  <a:gd name="T1" fmla="*/ T0 w 1808"/>
                  <a:gd name="T2" fmla="+- 0 416 -6790"/>
                  <a:gd name="T3" fmla="*/ 416 h 7264"/>
                  <a:gd name="T4" fmla="+- 0 3099 1363"/>
                  <a:gd name="T5" fmla="*/ T4 w 1808"/>
                  <a:gd name="T6" fmla="+- 0 440 -6790"/>
                  <a:gd name="T7" fmla="*/ 440 h 7264"/>
                  <a:gd name="T8" fmla="+- 0 3124 1363"/>
                  <a:gd name="T9" fmla="*/ T8 w 1808"/>
                  <a:gd name="T10" fmla="+- 0 434 -6790"/>
                  <a:gd name="T11" fmla="*/ 434 h 7264"/>
                  <a:gd name="T12" fmla="+- 0 3106 1363"/>
                  <a:gd name="T13" fmla="*/ T12 w 1808"/>
                  <a:gd name="T14" fmla="+- 0 416 -6790"/>
                  <a:gd name="T15" fmla="*/ 416 h 7264"/>
                </a:gdLst>
                <a:ahLst/>
                <a:cxnLst>
                  <a:cxn ang="0">
                    <a:pos x="T1" y="T3"/>
                  </a:cxn>
                  <a:cxn ang="0">
                    <a:pos x="T5" y="T7"/>
                  </a:cxn>
                  <a:cxn ang="0">
                    <a:pos x="T9" y="T11"/>
                  </a:cxn>
                  <a:cxn ang="0">
                    <a:pos x="T13" y="T15"/>
                  </a:cxn>
                </a:cxnLst>
                <a:rect l="0" t="0" r="r" b="b"/>
                <a:pathLst>
                  <a:path w="1808" h="7264">
                    <a:moveTo>
                      <a:pt x="1743" y="7206"/>
                    </a:moveTo>
                    <a:lnTo>
                      <a:pt x="1736" y="7230"/>
                    </a:lnTo>
                    <a:lnTo>
                      <a:pt x="1761" y="7224"/>
                    </a:lnTo>
                    <a:lnTo>
                      <a:pt x="1743" y="720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26" name="Freeform 20"/>
              <p:cNvSpPr>
                <a:spLocks/>
              </p:cNvSpPr>
              <p:nvPr/>
            </p:nvSpPr>
            <p:spPr bwMode="auto">
              <a:xfrm>
                <a:off x="1363" y="-6790"/>
                <a:ext cx="1808" cy="7264"/>
              </a:xfrm>
              <a:custGeom>
                <a:avLst/>
                <a:gdLst>
                  <a:gd name="T0" fmla="+- 0 3115 1363"/>
                  <a:gd name="T1" fmla="*/ T0 w 1808"/>
                  <a:gd name="T2" fmla="+- 0 387 -6790"/>
                  <a:gd name="T3" fmla="*/ 387 h 7264"/>
                  <a:gd name="T4" fmla="+- 0 3106 1363"/>
                  <a:gd name="T5" fmla="*/ T4 w 1808"/>
                  <a:gd name="T6" fmla="+- 0 416 -6790"/>
                  <a:gd name="T7" fmla="*/ 416 h 7264"/>
                  <a:gd name="T8" fmla="+- 0 3124 1363"/>
                  <a:gd name="T9" fmla="*/ T8 w 1808"/>
                  <a:gd name="T10" fmla="+- 0 434 -6790"/>
                  <a:gd name="T11" fmla="*/ 434 h 7264"/>
                  <a:gd name="T12" fmla="+- 0 3099 1363"/>
                  <a:gd name="T13" fmla="*/ T12 w 1808"/>
                  <a:gd name="T14" fmla="+- 0 440 -6790"/>
                  <a:gd name="T15" fmla="*/ 440 h 7264"/>
                  <a:gd name="T16" fmla="+- 0 3128 1363"/>
                  <a:gd name="T17" fmla="*/ T16 w 1808"/>
                  <a:gd name="T18" fmla="+- 0 440 -6790"/>
                  <a:gd name="T19" fmla="*/ 440 h 7264"/>
                  <a:gd name="T20" fmla="+- 0 3115 1363"/>
                  <a:gd name="T21" fmla="*/ T20 w 1808"/>
                  <a:gd name="T22" fmla="+- 0 387 -6790"/>
                  <a:gd name="T23" fmla="*/ 387 h 7264"/>
                </a:gdLst>
                <a:ahLst/>
                <a:cxnLst>
                  <a:cxn ang="0">
                    <a:pos x="T1" y="T3"/>
                  </a:cxn>
                  <a:cxn ang="0">
                    <a:pos x="T5" y="T7"/>
                  </a:cxn>
                  <a:cxn ang="0">
                    <a:pos x="T9" y="T11"/>
                  </a:cxn>
                  <a:cxn ang="0">
                    <a:pos x="T13" y="T15"/>
                  </a:cxn>
                  <a:cxn ang="0">
                    <a:pos x="T17" y="T19"/>
                  </a:cxn>
                  <a:cxn ang="0">
                    <a:pos x="T21" y="T23"/>
                  </a:cxn>
                </a:cxnLst>
                <a:rect l="0" t="0" r="r" b="b"/>
                <a:pathLst>
                  <a:path w="1808" h="7264">
                    <a:moveTo>
                      <a:pt x="1752" y="7177"/>
                    </a:moveTo>
                    <a:lnTo>
                      <a:pt x="1743" y="7206"/>
                    </a:lnTo>
                    <a:lnTo>
                      <a:pt x="1761" y="7224"/>
                    </a:lnTo>
                    <a:lnTo>
                      <a:pt x="1736" y="7230"/>
                    </a:lnTo>
                    <a:lnTo>
                      <a:pt x="1765" y="7230"/>
                    </a:lnTo>
                    <a:lnTo>
                      <a:pt x="1752" y="717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27" name="Freeform 21"/>
              <p:cNvSpPr>
                <a:spLocks/>
              </p:cNvSpPr>
              <p:nvPr/>
            </p:nvSpPr>
            <p:spPr bwMode="auto">
              <a:xfrm>
                <a:off x="1363" y="-6790"/>
                <a:ext cx="1808" cy="7264"/>
              </a:xfrm>
              <a:custGeom>
                <a:avLst/>
                <a:gdLst>
                  <a:gd name="T0" fmla="+- 0 1392 1363"/>
                  <a:gd name="T1" fmla="*/ T0 w 1808"/>
                  <a:gd name="T2" fmla="+- 0 -6790 -6790"/>
                  <a:gd name="T3" fmla="*/ -6790 h 7264"/>
                  <a:gd name="T4" fmla="+- 0 1363 1363"/>
                  <a:gd name="T5" fmla="*/ T4 w 1808"/>
                  <a:gd name="T6" fmla="+- 0 -6783 -6790"/>
                  <a:gd name="T7" fmla="*/ -6783 h 7264"/>
                  <a:gd name="T8" fmla="+- 0 3086 1363"/>
                  <a:gd name="T9" fmla="*/ T8 w 1808"/>
                  <a:gd name="T10" fmla="+- 0 394 -6790"/>
                  <a:gd name="T11" fmla="*/ 394 h 7264"/>
                  <a:gd name="T12" fmla="+- 0 3106 1363"/>
                  <a:gd name="T13" fmla="*/ T12 w 1808"/>
                  <a:gd name="T14" fmla="+- 0 416 -6790"/>
                  <a:gd name="T15" fmla="*/ 416 h 7264"/>
                  <a:gd name="T16" fmla="+- 0 3115 1363"/>
                  <a:gd name="T17" fmla="*/ T16 w 1808"/>
                  <a:gd name="T18" fmla="+- 0 387 -6790"/>
                  <a:gd name="T19" fmla="*/ 387 h 7264"/>
                  <a:gd name="T20" fmla="+- 0 1392 1363"/>
                  <a:gd name="T21" fmla="*/ T20 w 1808"/>
                  <a:gd name="T22" fmla="+- 0 -6790 -6790"/>
                  <a:gd name="T23" fmla="*/ -6790 h 7264"/>
                </a:gdLst>
                <a:ahLst/>
                <a:cxnLst>
                  <a:cxn ang="0">
                    <a:pos x="T1" y="T3"/>
                  </a:cxn>
                  <a:cxn ang="0">
                    <a:pos x="T5" y="T7"/>
                  </a:cxn>
                  <a:cxn ang="0">
                    <a:pos x="T9" y="T11"/>
                  </a:cxn>
                  <a:cxn ang="0">
                    <a:pos x="T13" y="T15"/>
                  </a:cxn>
                  <a:cxn ang="0">
                    <a:pos x="T17" y="T19"/>
                  </a:cxn>
                  <a:cxn ang="0">
                    <a:pos x="T21" y="T23"/>
                  </a:cxn>
                </a:cxnLst>
                <a:rect l="0" t="0" r="r" b="b"/>
                <a:pathLst>
                  <a:path w="1808" h="7264">
                    <a:moveTo>
                      <a:pt x="29" y="0"/>
                    </a:moveTo>
                    <a:lnTo>
                      <a:pt x="0" y="7"/>
                    </a:lnTo>
                    <a:lnTo>
                      <a:pt x="1723" y="7184"/>
                    </a:lnTo>
                    <a:lnTo>
                      <a:pt x="1743" y="7206"/>
                    </a:lnTo>
                    <a:lnTo>
                      <a:pt x="1752" y="7177"/>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grpSp>
        <p:grpSp>
          <p:nvGrpSpPr>
            <p:cNvPr id="8" name="Group 22"/>
            <p:cNvGrpSpPr>
              <a:grpSpLocks/>
            </p:cNvGrpSpPr>
            <p:nvPr/>
          </p:nvGrpSpPr>
          <p:grpSpPr bwMode="auto">
            <a:xfrm>
              <a:off x="5280" y="-4499"/>
              <a:ext cx="8520" cy="2025"/>
              <a:chOff x="5280" y="-4499"/>
              <a:chExt cx="8520" cy="2025"/>
            </a:xfrm>
          </p:grpSpPr>
          <p:sp>
            <p:nvSpPr>
              <p:cNvPr id="9" name="Freeform 23"/>
              <p:cNvSpPr>
                <a:spLocks/>
              </p:cNvSpPr>
              <p:nvPr/>
            </p:nvSpPr>
            <p:spPr bwMode="auto">
              <a:xfrm>
                <a:off x="5280" y="-4499"/>
                <a:ext cx="8520" cy="2025"/>
              </a:xfrm>
              <a:custGeom>
                <a:avLst/>
                <a:gdLst>
                  <a:gd name="T0" fmla="+- 0 5406 5280"/>
                  <a:gd name="T1" fmla="*/ T0 w 8520"/>
                  <a:gd name="T2" fmla="+- 0 -2644 -4499"/>
                  <a:gd name="T3" fmla="*/ -2644 h 2025"/>
                  <a:gd name="T4" fmla="+- 0 5280 5280"/>
                  <a:gd name="T5" fmla="*/ T4 w 8520"/>
                  <a:gd name="T6" fmla="+- 0 -2527 -4499"/>
                  <a:gd name="T7" fmla="*/ -2527 h 2025"/>
                  <a:gd name="T8" fmla="+- 0 5445 5280"/>
                  <a:gd name="T9" fmla="*/ T8 w 8520"/>
                  <a:gd name="T10" fmla="+- 0 -2474 -4499"/>
                  <a:gd name="T11" fmla="*/ -2474 h 2025"/>
                  <a:gd name="T12" fmla="+- 0 5453 5280"/>
                  <a:gd name="T13" fmla="*/ T12 w 8520"/>
                  <a:gd name="T14" fmla="+- 0 -2479 -4499"/>
                  <a:gd name="T15" fmla="*/ -2479 h 2025"/>
                  <a:gd name="T16" fmla="+- 0 5456 5280"/>
                  <a:gd name="T17" fmla="*/ T16 w 8520"/>
                  <a:gd name="T18" fmla="+- 0 -2487 -4499"/>
                  <a:gd name="T19" fmla="*/ -2487 h 2025"/>
                  <a:gd name="T20" fmla="+- 0 5458 5280"/>
                  <a:gd name="T21" fmla="*/ T20 w 8520"/>
                  <a:gd name="T22" fmla="+- 0 -2495 -4499"/>
                  <a:gd name="T23" fmla="*/ -2495 h 2025"/>
                  <a:gd name="T24" fmla="+- 0 5454 5280"/>
                  <a:gd name="T25" fmla="*/ T24 w 8520"/>
                  <a:gd name="T26" fmla="+- 0 -2503 -4499"/>
                  <a:gd name="T27" fmla="*/ -2503 h 2025"/>
                  <a:gd name="T28" fmla="+- 0 5446 5280"/>
                  <a:gd name="T29" fmla="*/ T28 w 8520"/>
                  <a:gd name="T30" fmla="+- 0 -2506 -4499"/>
                  <a:gd name="T31" fmla="*/ -2506 h 2025"/>
                  <a:gd name="T32" fmla="+- 0 5405 5280"/>
                  <a:gd name="T33" fmla="*/ T32 w 8520"/>
                  <a:gd name="T34" fmla="+- 0 -2518 -4499"/>
                  <a:gd name="T35" fmla="*/ -2518 h 2025"/>
                  <a:gd name="T36" fmla="+- 0 5312 5280"/>
                  <a:gd name="T37" fmla="*/ T36 w 8520"/>
                  <a:gd name="T38" fmla="+- 0 -2518 -4499"/>
                  <a:gd name="T39" fmla="*/ -2518 h 2025"/>
                  <a:gd name="T40" fmla="+- 0 5305 5280"/>
                  <a:gd name="T41" fmla="*/ T40 w 8520"/>
                  <a:gd name="T42" fmla="+- 0 -2548 -4499"/>
                  <a:gd name="T43" fmla="*/ -2548 h 2025"/>
                  <a:gd name="T44" fmla="+- 0 5360 5280"/>
                  <a:gd name="T45" fmla="*/ T44 w 8520"/>
                  <a:gd name="T46" fmla="+- 0 -2560 -4499"/>
                  <a:gd name="T47" fmla="*/ -2560 h 2025"/>
                  <a:gd name="T48" fmla="+- 0 5421 5280"/>
                  <a:gd name="T49" fmla="*/ T48 w 8520"/>
                  <a:gd name="T50" fmla="+- 0 -2617 -4499"/>
                  <a:gd name="T51" fmla="*/ -2617 h 2025"/>
                  <a:gd name="T52" fmla="+- 0 5427 5280"/>
                  <a:gd name="T53" fmla="*/ T52 w 8520"/>
                  <a:gd name="T54" fmla="+- 0 -2622 -4499"/>
                  <a:gd name="T55" fmla="*/ -2622 h 2025"/>
                  <a:gd name="T56" fmla="+- 0 5427 5280"/>
                  <a:gd name="T57" fmla="*/ T56 w 8520"/>
                  <a:gd name="T58" fmla="+- 0 -2632 -4499"/>
                  <a:gd name="T59" fmla="*/ -2632 h 2025"/>
                  <a:gd name="T60" fmla="+- 0 5416 5280"/>
                  <a:gd name="T61" fmla="*/ T60 w 8520"/>
                  <a:gd name="T62" fmla="+- 0 -2644 -4499"/>
                  <a:gd name="T63" fmla="*/ -2644 h 2025"/>
                  <a:gd name="T64" fmla="+- 0 5406 5280"/>
                  <a:gd name="T65" fmla="*/ T64 w 8520"/>
                  <a:gd name="T66" fmla="+- 0 -2644 -4499"/>
                  <a:gd name="T67" fmla="*/ -2644 h 20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8520" h="2025">
                    <a:moveTo>
                      <a:pt x="126" y="1855"/>
                    </a:moveTo>
                    <a:lnTo>
                      <a:pt x="0" y="1972"/>
                    </a:lnTo>
                    <a:lnTo>
                      <a:pt x="165" y="2025"/>
                    </a:lnTo>
                    <a:lnTo>
                      <a:pt x="173" y="2020"/>
                    </a:lnTo>
                    <a:lnTo>
                      <a:pt x="176" y="2012"/>
                    </a:lnTo>
                    <a:lnTo>
                      <a:pt x="178" y="2004"/>
                    </a:lnTo>
                    <a:lnTo>
                      <a:pt x="174" y="1996"/>
                    </a:lnTo>
                    <a:lnTo>
                      <a:pt x="166" y="1993"/>
                    </a:lnTo>
                    <a:lnTo>
                      <a:pt x="125" y="1981"/>
                    </a:lnTo>
                    <a:lnTo>
                      <a:pt x="32" y="1981"/>
                    </a:lnTo>
                    <a:lnTo>
                      <a:pt x="25" y="1951"/>
                    </a:lnTo>
                    <a:lnTo>
                      <a:pt x="80" y="1939"/>
                    </a:lnTo>
                    <a:lnTo>
                      <a:pt x="141" y="1882"/>
                    </a:lnTo>
                    <a:lnTo>
                      <a:pt x="147" y="1877"/>
                    </a:lnTo>
                    <a:lnTo>
                      <a:pt x="147" y="1867"/>
                    </a:lnTo>
                    <a:lnTo>
                      <a:pt x="136" y="1855"/>
                    </a:lnTo>
                    <a:lnTo>
                      <a:pt x="126" y="185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10" name="Freeform 24"/>
              <p:cNvSpPr>
                <a:spLocks/>
              </p:cNvSpPr>
              <p:nvPr/>
            </p:nvSpPr>
            <p:spPr bwMode="auto">
              <a:xfrm>
                <a:off x="5280" y="-4499"/>
                <a:ext cx="8520" cy="2025"/>
              </a:xfrm>
              <a:custGeom>
                <a:avLst/>
                <a:gdLst>
                  <a:gd name="T0" fmla="+- 0 5360 5280"/>
                  <a:gd name="T1" fmla="*/ T0 w 8520"/>
                  <a:gd name="T2" fmla="+- 0 -2560 -4499"/>
                  <a:gd name="T3" fmla="*/ -2560 h 2025"/>
                  <a:gd name="T4" fmla="+- 0 5305 5280"/>
                  <a:gd name="T5" fmla="*/ T4 w 8520"/>
                  <a:gd name="T6" fmla="+- 0 -2548 -4499"/>
                  <a:gd name="T7" fmla="*/ -2548 h 2025"/>
                  <a:gd name="T8" fmla="+- 0 5312 5280"/>
                  <a:gd name="T9" fmla="*/ T8 w 8520"/>
                  <a:gd name="T10" fmla="+- 0 -2518 -4499"/>
                  <a:gd name="T11" fmla="*/ -2518 h 2025"/>
                  <a:gd name="T12" fmla="+- 0 5329 5280"/>
                  <a:gd name="T13" fmla="*/ T12 w 8520"/>
                  <a:gd name="T14" fmla="+- 0 -2522 -4499"/>
                  <a:gd name="T15" fmla="*/ -2522 h 2025"/>
                  <a:gd name="T16" fmla="+- 0 5319 5280"/>
                  <a:gd name="T17" fmla="*/ T16 w 8520"/>
                  <a:gd name="T18" fmla="+- 0 -2522 -4499"/>
                  <a:gd name="T19" fmla="*/ -2522 h 2025"/>
                  <a:gd name="T20" fmla="+- 0 5313 5280"/>
                  <a:gd name="T21" fmla="*/ T20 w 8520"/>
                  <a:gd name="T22" fmla="+- 0 -2547 -4499"/>
                  <a:gd name="T23" fmla="*/ -2547 h 2025"/>
                  <a:gd name="T24" fmla="+- 0 5346 5280"/>
                  <a:gd name="T25" fmla="*/ T24 w 8520"/>
                  <a:gd name="T26" fmla="+- 0 -2547 -4499"/>
                  <a:gd name="T27" fmla="*/ -2547 h 2025"/>
                  <a:gd name="T28" fmla="+- 0 5360 5280"/>
                  <a:gd name="T29" fmla="*/ T28 w 8520"/>
                  <a:gd name="T30" fmla="+- 0 -2560 -4499"/>
                  <a:gd name="T31" fmla="*/ -2560 h 2025"/>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8520" h="2025">
                    <a:moveTo>
                      <a:pt x="80" y="1939"/>
                    </a:moveTo>
                    <a:lnTo>
                      <a:pt x="25" y="1951"/>
                    </a:lnTo>
                    <a:lnTo>
                      <a:pt x="32" y="1981"/>
                    </a:lnTo>
                    <a:lnTo>
                      <a:pt x="49" y="1977"/>
                    </a:lnTo>
                    <a:lnTo>
                      <a:pt x="39" y="1977"/>
                    </a:lnTo>
                    <a:lnTo>
                      <a:pt x="33" y="1952"/>
                    </a:lnTo>
                    <a:lnTo>
                      <a:pt x="66" y="1952"/>
                    </a:lnTo>
                    <a:lnTo>
                      <a:pt x="80" y="193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11" name="Freeform 25"/>
              <p:cNvSpPr>
                <a:spLocks/>
              </p:cNvSpPr>
              <p:nvPr/>
            </p:nvSpPr>
            <p:spPr bwMode="auto">
              <a:xfrm>
                <a:off x="5280" y="-4499"/>
                <a:ext cx="8520" cy="2025"/>
              </a:xfrm>
              <a:custGeom>
                <a:avLst/>
                <a:gdLst>
                  <a:gd name="T0" fmla="+- 0 5366 5280"/>
                  <a:gd name="T1" fmla="*/ T0 w 8520"/>
                  <a:gd name="T2" fmla="+- 0 -2531 -4499"/>
                  <a:gd name="T3" fmla="*/ -2531 h 2025"/>
                  <a:gd name="T4" fmla="+- 0 5312 5280"/>
                  <a:gd name="T5" fmla="*/ T4 w 8520"/>
                  <a:gd name="T6" fmla="+- 0 -2518 -4499"/>
                  <a:gd name="T7" fmla="*/ -2518 h 2025"/>
                  <a:gd name="T8" fmla="+- 0 5405 5280"/>
                  <a:gd name="T9" fmla="*/ T8 w 8520"/>
                  <a:gd name="T10" fmla="+- 0 -2518 -4499"/>
                  <a:gd name="T11" fmla="*/ -2518 h 2025"/>
                  <a:gd name="T12" fmla="+- 0 5366 5280"/>
                  <a:gd name="T13" fmla="*/ T12 w 8520"/>
                  <a:gd name="T14" fmla="+- 0 -2531 -4499"/>
                  <a:gd name="T15" fmla="*/ -2531 h 2025"/>
                </a:gdLst>
                <a:ahLst/>
                <a:cxnLst>
                  <a:cxn ang="0">
                    <a:pos x="T1" y="T3"/>
                  </a:cxn>
                  <a:cxn ang="0">
                    <a:pos x="T5" y="T7"/>
                  </a:cxn>
                  <a:cxn ang="0">
                    <a:pos x="T9" y="T11"/>
                  </a:cxn>
                  <a:cxn ang="0">
                    <a:pos x="T13" y="T15"/>
                  </a:cxn>
                </a:cxnLst>
                <a:rect l="0" t="0" r="r" b="b"/>
                <a:pathLst>
                  <a:path w="8520" h="2025">
                    <a:moveTo>
                      <a:pt x="86" y="1968"/>
                    </a:moveTo>
                    <a:lnTo>
                      <a:pt x="32" y="1981"/>
                    </a:lnTo>
                    <a:lnTo>
                      <a:pt x="125" y="1981"/>
                    </a:lnTo>
                    <a:lnTo>
                      <a:pt x="86" y="196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12" name="Freeform 26"/>
              <p:cNvSpPr>
                <a:spLocks/>
              </p:cNvSpPr>
              <p:nvPr/>
            </p:nvSpPr>
            <p:spPr bwMode="auto">
              <a:xfrm>
                <a:off x="5280" y="-4499"/>
                <a:ext cx="8520" cy="2025"/>
              </a:xfrm>
              <a:custGeom>
                <a:avLst/>
                <a:gdLst>
                  <a:gd name="T0" fmla="+- 0 5313 5280"/>
                  <a:gd name="T1" fmla="*/ T0 w 8520"/>
                  <a:gd name="T2" fmla="+- 0 -2547 -4499"/>
                  <a:gd name="T3" fmla="*/ -2547 h 2025"/>
                  <a:gd name="T4" fmla="+- 0 5319 5280"/>
                  <a:gd name="T5" fmla="*/ T4 w 8520"/>
                  <a:gd name="T6" fmla="+- 0 -2522 -4499"/>
                  <a:gd name="T7" fmla="*/ -2522 h 2025"/>
                  <a:gd name="T8" fmla="+- 0 5338 5280"/>
                  <a:gd name="T9" fmla="*/ T8 w 8520"/>
                  <a:gd name="T10" fmla="+- 0 -2540 -4499"/>
                  <a:gd name="T11" fmla="*/ -2540 h 2025"/>
                  <a:gd name="T12" fmla="+- 0 5313 5280"/>
                  <a:gd name="T13" fmla="*/ T12 w 8520"/>
                  <a:gd name="T14" fmla="+- 0 -2547 -4499"/>
                  <a:gd name="T15" fmla="*/ -2547 h 2025"/>
                </a:gdLst>
                <a:ahLst/>
                <a:cxnLst>
                  <a:cxn ang="0">
                    <a:pos x="T1" y="T3"/>
                  </a:cxn>
                  <a:cxn ang="0">
                    <a:pos x="T5" y="T7"/>
                  </a:cxn>
                  <a:cxn ang="0">
                    <a:pos x="T9" y="T11"/>
                  </a:cxn>
                  <a:cxn ang="0">
                    <a:pos x="T13" y="T15"/>
                  </a:cxn>
                </a:cxnLst>
                <a:rect l="0" t="0" r="r" b="b"/>
                <a:pathLst>
                  <a:path w="8520" h="2025">
                    <a:moveTo>
                      <a:pt x="33" y="1952"/>
                    </a:moveTo>
                    <a:lnTo>
                      <a:pt x="39" y="1977"/>
                    </a:lnTo>
                    <a:lnTo>
                      <a:pt x="58" y="1959"/>
                    </a:lnTo>
                    <a:lnTo>
                      <a:pt x="33" y="195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13" name="Freeform 27"/>
              <p:cNvSpPr>
                <a:spLocks/>
              </p:cNvSpPr>
              <p:nvPr/>
            </p:nvSpPr>
            <p:spPr bwMode="auto">
              <a:xfrm>
                <a:off x="5280" y="-4499"/>
                <a:ext cx="8520" cy="2025"/>
              </a:xfrm>
              <a:custGeom>
                <a:avLst/>
                <a:gdLst>
                  <a:gd name="T0" fmla="+- 0 5338 5280"/>
                  <a:gd name="T1" fmla="*/ T0 w 8520"/>
                  <a:gd name="T2" fmla="+- 0 -2540 -4499"/>
                  <a:gd name="T3" fmla="*/ -2540 h 2025"/>
                  <a:gd name="T4" fmla="+- 0 5319 5280"/>
                  <a:gd name="T5" fmla="*/ T4 w 8520"/>
                  <a:gd name="T6" fmla="+- 0 -2522 -4499"/>
                  <a:gd name="T7" fmla="*/ -2522 h 2025"/>
                  <a:gd name="T8" fmla="+- 0 5329 5280"/>
                  <a:gd name="T9" fmla="*/ T8 w 8520"/>
                  <a:gd name="T10" fmla="+- 0 -2522 -4499"/>
                  <a:gd name="T11" fmla="*/ -2522 h 2025"/>
                  <a:gd name="T12" fmla="+- 0 5366 5280"/>
                  <a:gd name="T13" fmla="*/ T12 w 8520"/>
                  <a:gd name="T14" fmla="+- 0 -2531 -4499"/>
                  <a:gd name="T15" fmla="*/ -2531 h 2025"/>
                  <a:gd name="T16" fmla="+- 0 5338 5280"/>
                  <a:gd name="T17" fmla="*/ T16 w 8520"/>
                  <a:gd name="T18" fmla="+- 0 -2540 -4499"/>
                  <a:gd name="T19" fmla="*/ -2540 h 2025"/>
                </a:gdLst>
                <a:ahLst/>
                <a:cxnLst>
                  <a:cxn ang="0">
                    <a:pos x="T1" y="T3"/>
                  </a:cxn>
                  <a:cxn ang="0">
                    <a:pos x="T5" y="T7"/>
                  </a:cxn>
                  <a:cxn ang="0">
                    <a:pos x="T9" y="T11"/>
                  </a:cxn>
                  <a:cxn ang="0">
                    <a:pos x="T13" y="T15"/>
                  </a:cxn>
                  <a:cxn ang="0">
                    <a:pos x="T17" y="T19"/>
                  </a:cxn>
                </a:cxnLst>
                <a:rect l="0" t="0" r="r" b="b"/>
                <a:pathLst>
                  <a:path w="8520" h="2025">
                    <a:moveTo>
                      <a:pt x="58" y="1959"/>
                    </a:moveTo>
                    <a:lnTo>
                      <a:pt x="39" y="1977"/>
                    </a:lnTo>
                    <a:lnTo>
                      <a:pt x="49" y="1977"/>
                    </a:lnTo>
                    <a:lnTo>
                      <a:pt x="86" y="1968"/>
                    </a:lnTo>
                    <a:lnTo>
                      <a:pt x="58" y="195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14" name="Freeform 28"/>
              <p:cNvSpPr>
                <a:spLocks/>
              </p:cNvSpPr>
              <p:nvPr/>
            </p:nvSpPr>
            <p:spPr bwMode="auto">
              <a:xfrm>
                <a:off x="5280" y="-4499"/>
                <a:ext cx="8520" cy="2025"/>
              </a:xfrm>
              <a:custGeom>
                <a:avLst/>
                <a:gdLst>
                  <a:gd name="T0" fmla="+- 0 13713 5280"/>
                  <a:gd name="T1" fmla="*/ T0 w 8520"/>
                  <a:gd name="T2" fmla="+- 0 -4442 -4499"/>
                  <a:gd name="T3" fmla="*/ -4442 h 2025"/>
                  <a:gd name="T4" fmla="+- 0 5360 5280"/>
                  <a:gd name="T5" fmla="*/ T4 w 8520"/>
                  <a:gd name="T6" fmla="+- 0 -2560 -4499"/>
                  <a:gd name="T7" fmla="*/ -2560 h 2025"/>
                  <a:gd name="T8" fmla="+- 0 5338 5280"/>
                  <a:gd name="T9" fmla="*/ T8 w 8520"/>
                  <a:gd name="T10" fmla="+- 0 -2540 -4499"/>
                  <a:gd name="T11" fmla="*/ -2540 h 2025"/>
                  <a:gd name="T12" fmla="+- 0 5366 5280"/>
                  <a:gd name="T13" fmla="*/ T12 w 8520"/>
                  <a:gd name="T14" fmla="+- 0 -2531 -4499"/>
                  <a:gd name="T15" fmla="*/ -2531 h 2025"/>
                  <a:gd name="T16" fmla="+- 0 13720 5280"/>
                  <a:gd name="T17" fmla="*/ T16 w 8520"/>
                  <a:gd name="T18" fmla="+- 0 -4413 -4499"/>
                  <a:gd name="T19" fmla="*/ -4413 h 2025"/>
                  <a:gd name="T20" fmla="+- 0 13742 5280"/>
                  <a:gd name="T21" fmla="*/ T20 w 8520"/>
                  <a:gd name="T22" fmla="+- 0 -4433 -4499"/>
                  <a:gd name="T23" fmla="*/ -4433 h 2025"/>
                  <a:gd name="T24" fmla="+- 0 13713 5280"/>
                  <a:gd name="T25" fmla="*/ T24 w 8520"/>
                  <a:gd name="T26" fmla="+- 0 -4442 -4499"/>
                  <a:gd name="T27" fmla="*/ -4442 h 2025"/>
                </a:gdLst>
                <a:ahLst/>
                <a:cxnLst>
                  <a:cxn ang="0">
                    <a:pos x="T1" y="T3"/>
                  </a:cxn>
                  <a:cxn ang="0">
                    <a:pos x="T5" y="T7"/>
                  </a:cxn>
                  <a:cxn ang="0">
                    <a:pos x="T9" y="T11"/>
                  </a:cxn>
                  <a:cxn ang="0">
                    <a:pos x="T13" y="T15"/>
                  </a:cxn>
                  <a:cxn ang="0">
                    <a:pos x="T17" y="T19"/>
                  </a:cxn>
                  <a:cxn ang="0">
                    <a:pos x="T21" y="T23"/>
                  </a:cxn>
                  <a:cxn ang="0">
                    <a:pos x="T25" y="T27"/>
                  </a:cxn>
                </a:cxnLst>
                <a:rect l="0" t="0" r="r" b="b"/>
                <a:pathLst>
                  <a:path w="8520" h="2025">
                    <a:moveTo>
                      <a:pt x="8433" y="57"/>
                    </a:moveTo>
                    <a:lnTo>
                      <a:pt x="80" y="1939"/>
                    </a:lnTo>
                    <a:lnTo>
                      <a:pt x="58" y="1959"/>
                    </a:lnTo>
                    <a:lnTo>
                      <a:pt x="86" y="1968"/>
                    </a:lnTo>
                    <a:lnTo>
                      <a:pt x="8440" y="86"/>
                    </a:lnTo>
                    <a:lnTo>
                      <a:pt x="8462" y="66"/>
                    </a:lnTo>
                    <a:lnTo>
                      <a:pt x="8433" y="5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15" name="Freeform 29"/>
              <p:cNvSpPr>
                <a:spLocks/>
              </p:cNvSpPr>
              <p:nvPr/>
            </p:nvSpPr>
            <p:spPr bwMode="auto">
              <a:xfrm>
                <a:off x="5280" y="-4499"/>
                <a:ext cx="8520" cy="2025"/>
              </a:xfrm>
              <a:custGeom>
                <a:avLst/>
                <a:gdLst>
                  <a:gd name="T0" fmla="+- 0 5346 5280"/>
                  <a:gd name="T1" fmla="*/ T0 w 8520"/>
                  <a:gd name="T2" fmla="+- 0 -2547 -4499"/>
                  <a:gd name="T3" fmla="*/ -2547 h 2025"/>
                  <a:gd name="T4" fmla="+- 0 5313 5280"/>
                  <a:gd name="T5" fmla="*/ T4 w 8520"/>
                  <a:gd name="T6" fmla="+- 0 -2547 -4499"/>
                  <a:gd name="T7" fmla="*/ -2547 h 2025"/>
                  <a:gd name="T8" fmla="+- 0 5338 5280"/>
                  <a:gd name="T9" fmla="*/ T8 w 8520"/>
                  <a:gd name="T10" fmla="+- 0 -2540 -4499"/>
                  <a:gd name="T11" fmla="*/ -2540 h 2025"/>
                  <a:gd name="T12" fmla="+- 0 5346 5280"/>
                  <a:gd name="T13" fmla="*/ T12 w 8520"/>
                  <a:gd name="T14" fmla="+- 0 -2547 -4499"/>
                  <a:gd name="T15" fmla="*/ -2547 h 2025"/>
                </a:gdLst>
                <a:ahLst/>
                <a:cxnLst>
                  <a:cxn ang="0">
                    <a:pos x="T1" y="T3"/>
                  </a:cxn>
                  <a:cxn ang="0">
                    <a:pos x="T5" y="T7"/>
                  </a:cxn>
                  <a:cxn ang="0">
                    <a:pos x="T9" y="T11"/>
                  </a:cxn>
                  <a:cxn ang="0">
                    <a:pos x="T13" y="T15"/>
                  </a:cxn>
                </a:cxnLst>
                <a:rect l="0" t="0" r="r" b="b"/>
                <a:pathLst>
                  <a:path w="8520" h="2025">
                    <a:moveTo>
                      <a:pt x="66" y="1952"/>
                    </a:moveTo>
                    <a:lnTo>
                      <a:pt x="33" y="1952"/>
                    </a:lnTo>
                    <a:lnTo>
                      <a:pt x="58" y="1959"/>
                    </a:lnTo>
                    <a:lnTo>
                      <a:pt x="66" y="195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16" name="Freeform 30"/>
              <p:cNvSpPr>
                <a:spLocks/>
              </p:cNvSpPr>
              <p:nvPr/>
            </p:nvSpPr>
            <p:spPr bwMode="auto">
              <a:xfrm>
                <a:off x="5280" y="-4499"/>
                <a:ext cx="8520" cy="2025"/>
              </a:xfrm>
              <a:custGeom>
                <a:avLst/>
                <a:gdLst>
                  <a:gd name="T0" fmla="+- 0 13774 5280"/>
                  <a:gd name="T1" fmla="*/ T0 w 8520"/>
                  <a:gd name="T2" fmla="+- 0 -4455 -4499"/>
                  <a:gd name="T3" fmla="*/ -4455 h 2025"/>
                  <a:gd name="T4" fmla="+- 0 13768 5280"/>
                  <a:gd name="T5" fmla="*/ T4 w 8520"/>
                  <a:gd name="T6" fmla="+- 0 -4455 -4499"/>
                  <a:gd name="T7" fmla="*/ -4455 h 2025"/>
                  <a:gd name="T8" fmla="+- 0 13775 5280"/>
                  <a:gd name="T9" fmla="*/ T8 w 8520"/>
                  <a:gd name="T10" fmla="+- 0 -4426 -4499"/>
                  <a:gd name="T11" fmla="*/ -4426 h 2025"/>
                  <a:gd name="T12" fmla="+- 0 13720 5280"/>
                  <a:gd name="T13" fmla="*/ T12 w 8520"/>
                  <a:gd name="T14" fmla="+- 0 -4413 -4499"/>
                  <a:gd name="T15" fmla="*/ -4413 h 2025"/>
                  <a:gd name="T16" fmla="+- 0 13659 5280"/>
                  <a:gd name="T17" fmla="*/ T16 w 8520"/>
                  <a:gd name="T18" fmla="+- 0 -4356 -4499"/>
                  <a:gd name="T19" fmla="*/ -4356 h 2025"/>
                  <a:gd name="T20" fmla="+- 0 13653 5280"/>
                  <a:gd name="T21" fmla="*/ T20 w 8520"/>
                  <a:gd name="T22" fmla="+- 0 -4351 -4499"/>
                  <a:gd name="T23" fmla="*/ -4351 h 2025"/>
                  <a:gd name="T24" fmla="+- 0 13653 5280"/>
                  <a:gd name="T25" fmla="*/ T24 w 8520"/>
                  <a:gd name="T26" fmla="+- 0 -4341 -4499"/>
                  <a:gd name="T27" fmla="*/ -4341 h 2025"/>
                  <a:gd name="T28" fmla="+- 0 13664 5280"/>
                  <a:gd name="T29" fmla="*/ T28 w 8520"/>
                  <a:gd name="T30" fmla="+- 0 -4329 -4499"/>
                  <a:gd name="T31" fmla="*/ -4329 h 2025"/>
                  <a:gd name="T32" fmla="+- 0 13674 5280"/>
                  <a:gd name="T33" fmla="*/ T32 w 8520"/>
                  <a:gd name="T34" fmla="+- 0 -4329 -4499"/>
                  <a:gd name="T35" fmla="*/ -4329 h 2025"/>
                  <a:gd name="T36" fmla="+- 0 13800 5280"/>
                  <a:gd name="T37" fmla="*/ T36 w 8520"/>
                  <a:gd name="T38" fmla="+- 0 -4447 -4499"/>
                  <a:gd name="T39" fmla="*/ -4447 h 2025"/>
                  <a:gd name="T40" fmla="+- 0 13774 5280"/>
                  <a:gd name="T41" fmla="*/ T40 w 8520"/>
                  <a:gd name="T42" fmla="+- 0 -4455 -4499"/>
                  <a:gd name="T43" fmla="*/ -4455 h 20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8520" h="2025">
                    <a:moveTo>
                      <a:pt x="8494" y="44"/>
                    </a:moveTo>
                    <a:lnTo>
                      <a:pt x="8488" y="44"/>
                    </a:lnTo>
                    <a:lnTo>
                      <a:pt x="8495" y="73"/>
                    </a:lnTo>
                    <a:lnTo>
                      <a:pt x="8440" y="86"/>
                    </a:lnTo>
                    <a:lnTo>
                      <a:pt x="8379" y="143"/>
                    </a:lnTo>
                    <a:lnTo>
                      <a:pt x="8373" y="148"/>
                    </a:lnTo>
                    <a:lnTo>
                      <a:pt x="8373" y="158"/>
                    </a:lnTo>
                    <a:lnTo>
                      <a:pt x="8384" y="170"/>
                    </a:lnTo>
                    <a:lnTo>
                      <a:pt x="8394" y="170"/>
                    </a:lnTo>
                    <a:lnTo>
                      <a:pt x="8520" y="52"/>
                    </a:lnTo>
                    <a:lnTo>
                      <a:pt x="8494" y="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17" name="Freeform 31"/>
              <p:cNvSpPr>
                <a:spLocks/>
              </p:cNvSpPr>
              <p:nvPr/>
            </p:nvSpPr>
            <p:spPr bwMode="auto">
              <a:xfrm>
                <a:off x="5280" y="-4499"/>
                <a:ext cx="8520" cy="2025"/>
              </a:xfrm>
              <a:custGeom>
                <a:avLst/>
                <a:gdLst>
                  <a:gd name="T0" fmla="+- 0 13742 5280"/>
                  <a:gd name="T1" fmla="*/ T0 w 8520"/>
                  <a:gd name="T2" fmla="+- 0 -4433 -4499"/>
                  <a:gd name="T3" fmla="*/ -4433 h 2025"/>
                  <a:gd name="T4" fmla="+- 0 13720 5280"/>
                  <a:gd name="T5" fmla="*/ T4 w 8520"/>
                  <a:gd name="T6" fmla="+- 0 -4413 -4499"/>
                  <a:gd name="T7" fmla="*/ -4413 h 2025"/>
                  <a:gd name="T8" fmla="+- 0 13775 5280"/>
                  <a:gd name="T9" fmla="*/ T8 w 8520"/>
                  <a:gd name="T10" fmla="+- 0 -4426 -4499"/>
                  <a:gd name="T11" fmla="*/ -4426 h 2025"/>
                  <a:gd name="T12" fmla="+- 0 13766 5280"/>
                  <a:gd name="T13" fmla="*/ T12 w 8520"/>
                  <a:gd name="T14" fmla="+- 0 -4426 -4499"/>
                  <a:gd name="T15" fmla="*/ -4426 h 2025"/>
                  <a:gd name="T16" fmla="+- 0 13742 5280"/>
                  <a:gd name="T17" fmla="*/ T16 w 8520"/>
                  <a:gd name="T18" fmla="+- 0 -4433 -4499"/>
                  <a:gd name="T19" fmla="*/ -4433 h 2025"/>
                </a:gdLst>
                <a:ahLst/>
                <a:cxnLst>
                  <a:cxn ang="0">
                    <a:pos x="T1" y="T3"/>
                  </a:cxn>
                  <a:cxn ang="0">
                    <a:pos x="T5" y="T7"/>
                  </a:cxn>
                  <a:cxn ang="0">
                    <a:pos x="T9" y="T11"/>
                  </a:cxn>
                  <a:cxn ang="0">
                    <a:pos x="T13" y="T15"/>
                  </a:cxn>
                  <a:cxn ang="0">
                    <a:pos x="T17" y="T19"/>
                  </a:cxn>
                </a:cxnLst>
                <a:rect l="0" t="0" r="r" b="b"/>
                <a:pathLst>
                  <a:path w="8520" h="2025">
                    <a:moveTo>
                      <a:pt x="8462" y="66"/>
                    </a:moveTo>
                    <a:lnTo>
                      <a:pt x="8440" y="86"/>
                    </a:lnTo>
                    <a:lnTo>
                      <a:pt x="8495" y="73"/>
                    </a:lnTo>
                    <a:lnTo>
                      <a:pt x="8486" y="73"/>
                    </a:lnTo>
                    <a:lnTo>
                      <a:pt x="8462" y="6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18" name="Freeform 32"/>
              <p:cNvSpPr>
                <a:spLocks/>
              </p:cNvSpPr>
              <p:nvPr/>
            </p:nvSpPr>
            <p:spPr bwMode="auto">
              <a:xfrm>
                <a:off x="5280" y="-4499"/>
                <a:ext cx="8520" cy="2025"/>
              </a:xfrm>
              <a:custGeom>
                <a:avLst/>
                <a:gdLst>
                  <a:gd name="T0" fmla="+- 0 13761 5280"/>
                  <a:gd name="T1" fmla="*/ T0 w 8520"/>
                  <a:gd name="T2" fmla="+- 0 -4451 -4499"/>
                  <a:gd name="T3" fmla="*/ -4451 h 2025"/>
                  <a:gd name="T4" fmla="+- 0 13742 5280"/>
                  <a:gd name="T5" fmla="*/ T4 w 8520"/>
                  <a:gd name="T6" fmla="+- 0 -4433 -4499"/>
                  <a:gd name="T7" fmla="*/ -4433 h 2025"/>
                  <a:gd name="T8" fmla="+- 0 13766 5280"/>
                  <a:gd name="T9" fmla="*/ T8 w 8520"/>
                  <a:gd name="T10" fmla="+- 0 -4426 -4499"/>
                  <a:gd name="T11" fmla="*/ -4426 h 2025"/>
                  <a:gd name="T12" fmla="+- 0 13761 5280"/>
                  <a:gd name="T13" fmla="*/ T12 w 8520"/>
                  <a:gd name="T14" fmla="+- 0 -4451 -4499"/>
                  <a:gd name="T15" fmla="*/ -4451 h 2025"/>
                </a:gdLst>
                <a:ahLst/>
                <a:cxnLst>
                  <a:cxn ang="0">
                    <a:pos x="T1" y="T3"/>
                  </a:cxn>
                  <a:cxn ang="0">
                    <a:pos x="T5" y="T7"/>
                  </a:cxn>
                  <a:cxn ang="0">
                    <a:pos x="T9" y="T11"/>
                  </a:cxn>
                  <a:cxn ang="0">
                    <a:pos x="T13" y="T15"/>
                  </a:cxn>
                </a:cxnLst>
                <a:rect l="0" t="0" r="r" b="b"/>
                <a:pathLst>
                  <a:path w="8520" h="2025">
                    <a:moveTo>
                      <a:pt x="8481" y="48"/>
                    </a:moveTo>
                    <a:lnTo>
                      <a:pt x="8462" y="66"/>
                    </a:lnTo>
                    <a:lnTo>
                      <a:pt x="8486" y="73"/>
                    </a:lnTo>
                    <a:lnTo>
                      <a:pt x="8481" y="4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19" name="Freeform 33"/>
              <p:cNvSpPr>
                <a:spLocks/>
              </p:cNvSpPr>
              <p:nvPr/>
            </p:nvSpPr>
            <p:spPr bwMode="auto">
              <a:xfrm>
                <a:off x="5280" y="-4499"/>
                <a:ext cx="8520" cy="2025"/>
              </a:xfrm>
              <a:custGeom>
                <a:avLst/>
                <a:gdLst>
                  <a:gd name="T0" fmla="+- 0 13769 5280"/>
                  <a:gd name="T1" fmla="*/ T0 w 8520"/>
                  <a:gd name="T2" fmla="+- 0 -4451 -4499"/>
                  <a:gd name="T3" fmla="*/ -4451 h 2025"/>
                  <a:gd name="T4" fmla="+- 0 13761 5280"/>
                  <a:gd name="T5" fmla="*/ T4 w 8520"/>
                  <a:gd name="T6" fmla="+- 0 -4451 -4499"/>
                  <a:gd name="T7" fmla="*/ -4451 h 2025"/>
                  <a:gd name="T8" fmla="+- 0 13766 5280"/>
                  <a:gd name="T9" fmla="*/ T8 w 8520"/>
                  <a:gd name="T10" fmla="+- 0 -4426 -4499"/>
                  <a:gd name="T11" fmla="*/ -4426 h 2025"/>
                  <a:gd name="T12" fmla="+- 0 13775 5280"/>
                  <a:gd name="T13" fmla="*/ T12 w 8520"/>
                  <a:gd name="T14" fmla="+- 0 -4426 -4499"/>
                  <a:gd name="T15" fmla="*/ -4426 h 2025"/>
                  <a:gd name="T16" fmla="+- 0 13769 5280"/>
                  <a:gd name="T17" fmla="*/ T16 w 8520"/>
                  <a:gd name="T18" fmla="+- 0 -4451 -4499"/>
                  <a:gd name="T19" fmla="*/ -4451 h 2025"/>
                </a:gdLst>
                <a:ahLst/>
                <a:cxnLst>
                  <a:cxn ang="0">
                    <a:pos x="T1" y="T3"/>
                  </a:cxn>
                  <a:cxn ang="0">
                    <a:pos x="T5" y="T7"/>
                  </a:cxn>
                  <a:cxn ang="0">
                    <a:pos x="T9" y="T11"/>
                  </a:cxn>
                  <a:cxn ang="0">
                    <a:pos x="T13" y="T15"/>
                  </a:cxn>
                  <a:cxn ang="0">
                    <a:pos x="T17" y="T19"/>
                  </a:cxn>
                </a:cxnLst>
                <a:rect l="0" t="0" r="r" b="b"/>
                <a:pathLst>
                  <a:path w="8520" h="2025">
                    <a:moveTo>
                      <a:pt x="8489" y="48"/>
                    </a:moveTo>
                    <a:lnTo>
                      <a:pt x="8481" y="48"/>
                    </a:lnTo>
                    <a:lnTo>
                      <a:pt x="8486" y="73"/>
                    </a:lnTo>
                    <a:lnTo>
                      <a:pt x="8495" y="73"/>
                    </a:lnTo>
                    <a:lnTo>
                      <a:pt x="8489" y="4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20" name="Freeform 34"/>
              <p:cNvSpPr>
                <a:spLocks/>
              </p:cNvSpPr>
              <p:nvPr/>
            </p:nvSpPr>
            <p:spPr bwMode="auto">
              <a:xfrm>
                <a:off x="5280" y="-4499"/>
                <a:ext cx="8520" cy="2025"/>
              </a:xfrm>
              <a:custGeom>
                <a:avLst/>
                <a:gdLst>
                  <a:gd name="T0" fmla="+- 0 13768 5280"/>
                  <a:gd name="T1" fmla="*/ T0 w 8520"/>
                  <a:gd name="T2" fmla="+- 0 -4455 -4499"/>
                  <a:gd name="T3" fmla="*/ -4455 h 2025"/>
                  <a:gd name="T4" fmla="+- 0 13713 5280"/>
                  <a:gd name="T5" fmla="*/ T4 w 8520"/>
                  <a:gd name="T6" fmla="+- 0 -4442 -4499"/>
                  <a:gd name="T7" fmla="*/ -4442 h 2025"/>
                  <a:gd name="T8" fmla="+- 0 13742 5280"/>
                  <a:gd name="T9" fmla="*/ T8 w 8520"/>
                  <a:gd name="T10" fmla="+- 0 -4433 -4499"/>
                  <a:gd name="T11" fmla="*/ -4433 h 2025"/>
                  <a:gd name="T12" fmla="+- 0 13761 5280"/>
                  <a:gd name="T13" fmla="*/ T12 w 8520"/>
                  <a:gd name="T14" fmla="+- 0 -4451 -4499"/>
                  <a:gd name="T15" fmla="*/ -4451 h 2025"/>
                  <a:gd name="T16" fmla="+- 0 13769 5280"/>
                  <a:gd name="T17" fmla="*/ T16 w 8520"/>
                  <a:gd name="T18" fmla="+- 0 -4451 -4499"/>
                  <a:gd name="T19" fmla="*/ -4451 h 2025"/>
                  <a:gd name="T20" fmla="+- 0 13768 5280"/>
                  <a:gd name="T21" fmla="*/ T20 w 8520"/>
                  <a:gd name="T22" fmla="+- 0 -4455 -4499"/>
                  <a:gd name="T23" fmla="*/ -4455 h 2025"/>
                </a:gdLst>
                <a:ahLst/>
                <a:cxnLst>
                  <a:cxn ang="0">
                    <a:pos x="T1" y="T3"/>
                  </a:cxn>
                  <a:cxn ang="0">
                    <a:pos x="T5" y="T7"/>
                  </a:cxn>
                  <a:cxn ang="0">
                    <a:pos x="T9" y="T11"/>
                  </a:cxn>
                  <a:cxn ang="0">
                    <a:pos x="T13" y="T15"/>
                  </a:cxn>
                  <a:cxn ang="0">
                    <a:pos x="T17" y="T19"/>
                  </a:cxn>
                  <a:cxn ang="0">
                    <a:pos x="T21" y="T23"/>
                  </a:cxn>
                </a:cxnLst>
                <a:rect l="0" t="0" r="r" b="b"/>
                <a:pathLst>
                  <a:path w="8520" h="2025">
                    <a:moveTo>
                      <a:pt x="8488" y="44"/>
                    </a:moveTo>
                    <a:lnTo>
                      <a:pt x="8433" y="57"/>
                    </a:lnTo>
                    <a:lnTo>
                      <a:pt x="8462" y="66"/>
                    </a:lnTo>
                    <a:lnTo>
                      <a:pt x="8481" y="48"/>
                    </a:lnTo>
                    <a:lnTo>
                      <a:pt x="8489" y="48"/>
                    </a:lnTo>
                    <a:lnTo>
                      <a:pt x="8488" y="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21" name="Freeform 35"/>
              <p:cNvSpPr>
                <a:spLocks/>
              </p:cNvSpPr>
              <p:nvPr/>
            </p:nvSpPr>
            <p:spPr bwMode="auto">
              <a:xfrm>
                <a:off x="5280" y="-4499"/>
                <a:ext cx="8520" cy="2025"/>
              </a:xfrm>
              <a:custGeom>
                <a:avLst/>
                <a:gdLst>
                  <a:gd name="T0" fmla="+- 0 13635 5280"/>
                  <a:gd name="T1" fmla="*/ T0 w 8520"/>
                  <a:gd name="T2" fmla="+- 0 -4499 -4499"/>
                  <a:gd name="T3" fmla="*/ -4499 h 2025"/>
                  <a:gd name="T4" fmla="+- 0 13627 5280"/>
                  <a:gd name="T5" fmla="*/ T4 w 8520"/>
                  <a:gd name="T6" fmla="+- 0 -4494 -4499"/>
                  <a:gd name="T7" fmla="*/ -4494 h 2025"/>
                  <a:gd name="T8" fmla="+- 0 13624 5280"/>
                  <a:gd name="T9" fmla="*/ T8 w 8520"/>
                  <a:gd name="T10" fmla="+- 0 -4487 -4499"/>
                  <a:gd name="T11" fmla="*/ -4487 h 2025"/>
                  <a:gd name="T12" fmla="+- 0 13622 5280"/>
                  <a:gd name="T13" fmla="*/ T12 w 8520"/>
                  <a:gd name="T14" fmla="+- 0 -4479 -4499"/>
                  <a:gd name="T15" fmla="*/ -4479 h 2025"/>
                  <a:gd name="T16" fmla="+- 0 13626 5280"/>
                  <a:gd name="T17" fmla="*/ T16 w 8520"/>
                  <a:gd name="T18" fmla="+- 0 -4470 -4499"/>
                  <a:gd name="T19" fmla="*/ -4470 h 2025"/>
                  <a:gd name="T20" fmla="+- 0 13634 5280"/>
                  <a:gd name="T21" fmla="*/ T20 w 8520"/>
                  <a:gd name="T22" fmla="+- 0 -4468 -4499"/>
                  <a:gd name="T23" fmla="*/ -4468 h 2025"/>
                  <a:gd name="T24" fmla="+- 0 13713 5280"/>
                  <a:gd name="T25" fmla="*/ T24 w 8520"/>
                  <a:gd name="T26" fmla="+- 0 -4442 -4499"/>
                  <a:gd name="T27" fmla="*/ -4442 h 2025"/>
                  <a:gd name="T28" fmla="+- 0 13768 5280"/>
                  <a:gd name="T29" fmla="*/ T28 w 8520"/>
                  <a:gd name="T30" fmla="+- 0 -4455 -4499"/>
                  <a:gd name="T31" fmla="*/ -4455 h 2025"/>
                  <a:gd name="T32" fmla="+- 0 13774 5280"/>
                  <a:gd name="T33" fmla="*/ T32 w 8520"/>
                  <a:gd name="T34" fmla="+- 0 -4455 -4499"/>
                  <a:gd name="T35" fmla="*/ -4455 h 2025"/>
                  <a:gd name="T36" fmla="+- 0 13643 5280"/>
                  <a:gd name="T37" fmla="*/ T36 w 8520"/>
                  <a:gd name="T38" fmla="+- 0 -4496 -4499"/>
                  <a:gd name="T39" fmla="*/ -4496 h 2025"/>
                  <a:gd name="T40" fmla="+- 0 13635 5280"/>
                  <a:gd name="T41" fmla="*/ T40 w 8520"/>
                  <a:gd name="T42" fmla="+- 0 -4499 -4499"/>
                  <a:gd name="T43" fmla="*/ -4499 h 20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8520" h="2025">
                    <a:moveTo>
                      <a:pt x="8355" y="0"/>
                    </a:moveTo>
                    <a:lnTo>
                      <a:pt x="8347" y="5"/>
                    </a:lnTo>
                    <a:lnTo>
                      <a:pt x="8344" y="12"/>
                    </a:lnTo>
                    <a:lnTo>
                      <a:pt x="8342" y="20"/>
                    </a:lnTo>
                    <a:lnTo>
                      <a:pt x="8346" y="29"/>
                    </a:lnTo>
                    <a:lnTo>
                      <a:pt x="8354" y="31"/>
                    </a:lnTo>
                    <a:lnTo>
                      <a:pt x="8433" y="57"/>
                    </a:lnTo>
                    <a:lnTo>
                      <a:pt x="8488" y="44"/>
                    </a:lnTo>
                    <a:lnTo>
                      <a:pt x="8494" y="44"/>
                    </a:lnTo>
                    <a:lnTo>
                      <a:pt x="8363" y="3"/>
                    </a:lnTo>
                    <a:lnTo>
                      <a:pt x="835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pic>
            <p:nvPicPr>
              <p:cNvPr id="1060" name="Picture 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6" y="-3362"/>
                <a:ext cx="832" cy="2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1029" name="TextBox 1028"/>
          <p:cNvSpPr txBox="1"/>
          <p:nvPr/>
        </p:nvSpPr>
        <p:spPr>
          <a:xfrm>
            <a:off x="-20592" y="4343158"/>
            <a:ext cx="1750780" cy="954107"/>
          </a:xfrm>
          <a:prstGeom prst="rect">
            <a:avLst/>
          </a:prstGeom>
          <a:noFill/>
        </p:spPr>
        <p:txBody>
          <a:bodyPr wrap="square" rtlCol="0">
            <a:spAutoFit/>
          </a:bodyPr>
          <a:lstStyle/>
          <a:p>
            <a:r>
              <a:rPr lang="en-CA" sz="1400" dirty="0"/>
              <a:t>Toroparu is located in Region 7, 225 km west of Georgetown, Guyana’s capital</a:t>
            </a:r>
          </a:p>
        </p:txBody>
      </p:sp>
    </p:spTree>
    <p:extLst>
      <p:ext uri="{BB962C8B-B14F-4D97-AF65-F5344CB8AC3E}">
        <p14:creationId xmlns:p14="http://schemas.microsoft.com/office/powerpoint/2010/main" val="514410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CA" dirty="0"/>
              <a:t>Growing WORLD-CLASS ASSET</a:t>
            </a:r>
          </a:p>
        </p:txBody>
      </p:sp>
      <p:sp>
        <p:nvSpPr>
          <p:cNvPr id="2" name="Content Placeholder 1"/>
          <p:cNvSpPr>
            <a:spLocks noGrp="1"/>
          </p:cNvSpPr>
          <p:nvPr>
            <p:ph idx="13"/>
          </p:nvPr>
        </p:nvSpPr>
        <p:spPr/>
        <p:txBody>
          <a:bodyPr/>
          <a:lstStyle/>
          <a:p>
            <a:r>
              <a:rPr lang="en-US" dirty="0"/>
              <a:t>Toroparu: Second largest gold project in South America held by a junior</a:t>
            </a:r>
          </a:p>
        </p:txBody>
      </p:sp>
      <p:sp>
        <p:nvSpPr>
          <p:cNvPr id="7" name="Content Placeholder 1"/>
          <p:cNvSpPr txBox="1">
            <a:spLocks/>
          </p:cNvSpPr>
          <p:nvPr/>
        </p:nvSpPr>
        <p:spPr>
          <a:xfrm>
            <a:off x="944244" y="1474166"/>
            <a:ext cx="6732906" cy="669413"/>
          </a:xfrm>
          <a:prstGeom prst="rect">
            <a:avLst/>
          </a:prstGeom>
        </p:spPr>
        <p:txBody>
          <a:bodyPr lIns="0" rIns="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225"/>
              </a:spcBef>
              <a:buClr>
                <a:srgbClr val="009CB8"/>
              </a:buClr>
              <a:buNone/>
            </a:pPr>
            <a:r>
              <a:rPr lang="en-US" sz="1200" b="1" dirty="0">
                <a:solidFill>
                  <a:srgbClr val="8D6F4A"/>
                </a:solidFill>
                <a:sym typeface="Wingdings" panose="05000000000000000000" pitchFamily="2" charset="2"/>
              </a:rPr>
              <a:t>Toroparu’s 7.35 Moz of in-situ gold (M&amp;I) resources and average grade ranks it among the world’s top deposits owned by an independent junior company, and second in South America</a:t>
            </a:r>
          </a:p>
        </p:txBody>
      </p:sp>
      <p:sp>
        <p:nvSpPr>
          <p:cNvPr id="5" name="TextBox 4"/>
          <p:cNvSpPr txBox="1"/>
          <p:nvPr/>
        </p:nvSpPr>
        <p:spPr>
          <a:xfrm>
            <a:off x="6681908" y="458254"/>
            <a:ext cx="1866171" cy="669414"/>
          </a:xfrm>
          <a:prstGeom prst="rect">
            <a:avLst/>
          </a:prstGeom>
          <a:noFill/>
        </p:spPr>
        <p:txBody>
          <a:bodyPr wrap="square" lIns="0" tIns="0" rIns="0" rtlCol="0">
            <a:spAutoFit/>
          </a:bodyPr>
          <a:lstStyle/>
          <a:p>
            <a:pPr algn="r"/>
            <a:r>
              <a:rPr lang="en-US" sz="1350" b="1" dirty="0">
                <a:solidFill>
                  <a:srgbClr val="8D6F4A"/>
                </a:solidFill>
              </a:rPr>
              <a:t>“We measure optionality in ounces, not acres…”</a:t>
            </a:r>
          </a:p>
          <a:p>
            <a:pPr algn="r"/>
            <a:r>
              <a:rPr lang="en-US" sz="1350" b="1" dirty="0">
                <a:solidFill>
                  <a:srgbClr val="8D6F4A"/>
                </a:solidFill>
              </a:rPr>
              <a:t>- Randy Smallwood</a:t>
            </a:r>
          </a:p>
        </p:txBody>
      </p:sp>
      <p:sp>
        <p:nvSpPr>
          <p:cNvPr id="6" name="Slide Number Placeholder 5"/>
          <p:cNvSpPr>
            <a:spLocks noGrp="1"/>
          </p:cNvSpPr>
          <p:nvPr>
            <p:ph type="sldNum" sz="quarter" idx="4"/>
          </p:nvPr>
        </p:nvSpPr>
        <p:spPr/>
        <p:txBody>
          <a:bodyPr/>
          <a:lstStyle/>
          <a:p>
            <a:fld id="{800CC4CE-6E2A-D244-93D4-4243FEEA9805}" type="slidenum">
              <a:rPr lang="en-US" smtClean="0"/>
              <a:t>4</a:t>
            </a:fld>
            <a:endParaRPr lang="en-US" dirty="0"/>
          </a:p>
        </p:txBody>
      </p:sp>
      <p:sp>
        <p:nvSpPr>
          <p:cNvPr id="12" name="TextBox 11">
            <a:extLst>
              <a:ext uri="{FF2B5EF4-FFF2-40B4-BE49-F238E27FC236}">
                <a16:creationId xmlns:a16="http://schemas.microsoft.com/office/drawing/2014/main" id="{58C6B163-EDC4-3E4D-A003-61DEA25877FD}"/>
              </a:ext>
            </a:extLst>
          </p:cNvPr>
          <p:cNvSpPr txBox="1"/>
          <p:nvPr/>
        </p:nvSpPr>
        <p:spPr>
          <a:xfrm>
            <a:off x="1240383" y="4728931"/>
            <a:ext cx="5058461" cy="276999"/>
          </a:xfrm>
          <a:prstGeom prst="rect">
            <a:avLst/>
          </a:prstGeom>
          <a:noFill/>
        </p:spPr>
        <p:txBody>
          <a:bodyPr wrap="square" lIns="0" rtlCol="0">
            <a:spAutoFit/>
          </a:bodyPr>
          <a:lstStyle/>
          <a:p>
            <a:pPr>
              <a:lnSpc>
                <a:spcPct val="80000"/>
              </a:lnSpc>
            </a:pPr>
            <a:r>
              <a:rPr lang="en-US" sz="750" dirty="0">
                <a:solidFill>
                  <a:srgbClr val="3F3F3F"/>
                </a:solidFill>
                <a:latin typeface="Open Sans" panose="020B0606030504020204" pitchFamily="34" charset="0"/>
                <a:ea typeface="Open Sans" panose="020B0606030504020204" pitchFamily="34" charset="0"/>
                <a:cs typeface="Open Sans" panose="020B0606030504020204" pitchFamily="34" charset="0"/>
              </a:rPr>
              <a:t>Source: SNL</a:t>
            </a:r>
          </a:p>
          <a:p>
            <a:pPr>
              <a:lnSpc>
                <a:spcPct val="80000"/>
              </a:lnSpc>
            </a:pPr>
            <a:r>
              <a:rPr lang="en-US" sz="750" dirty="0">
                <a:solidFill>
                  <a:srgbClr val="3F3F3F"/>
                </a:solidFill>
                <a:latin typeface="Open Sans" panose="020B0606030504020204" pitchFamily="34" charset="0"/>
                <a:ea typeface="Open Sans" panose="020B0606030504020204" pitchFamily="34" charset="0"/>
                <a:cs typeface="Open Sans" panose="020B0606030504020204" pitchFamily="34" charset="0"/>
              </a:rPr>
              <a:t>Note: Includes assets &gt;1Moz Au M&amp;I resource (inclusive of reserves) and in feasibility stage or earlier.</a:t>
            </a:r>
          </a:p>
        </p:txBody>
      </p:sp>
      <p:pic>
        <p:nvPicPr>
          <p:cNvPr id="10" name="Picture 9">
            <a:extLst>
              <a:ext uri="{FF2B5EF4-FFF2-40B4-BE49-F238E27FC236}">
                <a16:creationId xmlns:a16="http://schemas.microsoft.com/office/drawing/2014/main" id="{01E8D3A2-46E3-41A2-9681-64053A9299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9647" y="1236119"/>
            <a:ext cx="937153" cy="219854"/>
          </a:xfrm>
          <a:prstGeom prst="rect">
            <a:avLst/>
          </a:prstGeom>
        </p:spPr>
      </p:pic>
      <p:sp>
        <p:nvSpPr>
          <p:cNvPr id="13" name="Rectangle 12">
            <a:extLst>
              <a:ext uri="{FF2B5EF4-FFF2-40B4-BE49-F238E27FC236}">
                <a16:creationId xmlns:a16="http://schemas.microsoft.com/office/drawing/2014/main" id="{5698F08A-BF27-44AB-B217-2093F0E20B38}"/>
              </a:ext>
            </a:extLst>
          </p:cNvPr>
          <p:cNvSpPr/>
          <p:nvPr/>
        </p:nvSpPr>
        <p:spPr>
          <a:xfrm>
            <a:off x="2386026" y="5726458"/>
            <a:ext cx="1383588" cy="20984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1350"/>
          </a:p>
        </p:txBody>
      </p:sp>
      <p:pic>
        <p:nvPicPr>
          <p:cNvPr id="2051" name="Picture 3"/>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879842" y="2191856"/>
            <a:ext cx="7806958" cy="2383971"/>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9177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Development of mineral resources</a:t>
            </a:r>
          </a:p>
        </p:txBody>
      </p:sp>
      <p:sp>
        <p:nvSpPr>
          <p:cNvPr id="3" name="Content Placeholder 2"/>
          <p:cNvSpPr>
            <a:spLocks noGrp="1"/>
          </p:cNvSpPr>
          <p:nvPr>
            <p:ph idx="13"/>
          </p:nvPr>
        </p:nvSpPr>
        <p:spPr/>
        <p:txBody>
          <a:bodyPr/>
          <a:lstStyle/>
          <a:p>
            <a:r>
              <a:rPr lang="en-US" dirty="0"/>
              <a:t>Discovery to Production – Why Governmental Stability is Required for Responsible Development</a:t>
            </a:r>
          </a:p>
        </p:txBody>
      </p:sp>
      <p:sp>
        <p:nvSpPr>
          <p:cNvPr id="4" name="TextBox 3"/>
          <p:cNvSpPr txBox="1"/>
          <p:nvPr/>
        </p:nvSpPr>
        <p:spPr>
          <a:xfrm>
            <a:off x="468916" y="1097280"/>
            <a:ext cx="7749798" cy="6534096"/>
          </a:xfrm>
          <a:prstGeom prst="rect">
            <a:avLst/>
          </a:prstGeom>
          <a:noFill/>
        </p:spPr>
        <p:txBody>
          <a:bodyPr wrap="square" bIns="731520" rtlCol="0">
            <a:spAutoFit/>
          </a:bodyPr>
          <a:lstStyle/>
          <a:p>
            <a:pPr marL="342900" lvl="0" indent="-342900">
              <a:spcBef>
                <a:spcPct val="20000"/>
              </a:spcBef>
              <a:buFont typeface="Arial"/>
              <a:buChar char="•"/>
            </a:pPr>
            <a:r>
              <a:rPr lang="en-US" sz="1600" dirty="0">
                <a:solidFill>
                  <a:prstClr val="black"/>
                </a:solidFill>
                <a:latin typeface="Calibri Light"/>
                <a:cs typeface="Calibri Light"/>
              </a:rPr>
              <a:t>The period of time between discovery of a major deposit and production has been getting longer and longer – average was 10 years in early 2000’s –now 15 years + </a:t>
            </a:r>
            <a:r>
              <a:rPr lang="en-US" sz="1600" baseline="30000" dirty="0">
                <a:solidFill>
                  <a:prstClr val="black"/>
                </a:solidFill>
                <a:latin typeface="Calibri Light"/>
                <a:cs typeface="Calibri Light"/>
              </a:rPr>
              <a:t>1</a:t>
            </a:r>
          </a:p>
          <a:p>
            <a:pPr marL="342900" lvl="0" indent="-342900">
              <a:spcBef>
                <a:spcPct val="20000"/>
              </a:spcBef>
              <a:buFont typeface="Arial"/>
              <a:buChar char="•"/>
            </a:pPr>
            <a:r>
              <a:rPr lang="en-US" sz="1600" dirty="0">
                <a:solidFill>
                  <a:prstClr val="black"/>
                </a:solidFill>
                <a:latin typeface="Calibri Light"/>
                <a:cs typeface="Calibri Light"/>
              </a:rPr>
              <a:t>Very Capital Intensive Industry</a:t>
            </a:r>
          </a:p>
          <a:p>
            <a:pPr marL="342900" lvl="0" indent="-342900">
              <a:spcBef>
                <a:spcPct val="20000"/>
              </a:spcBef>
              <a:buFont typeface="Arial"/>
              <a:buChar char="•"/>
            </a:pPr>
            <a:r>
              <a:rPr lang="en-US" sz="1600" dirty="0">
                <a:solidFill>
                  <a:prstClr val="black"/>
                </a:solidFill>
                <a:latin typeface="Calibri Light"/>
                <a:cs typeface="Calibri Light"/>
              </a:rPr>
              <a:t>Toroparu:</a:t>
            </a:r>
          </a:p>
          <a:p>
            <a:pPr marL="800100" lvl="1" indent="-342900">
              <a:spcBef>
                <a:spcPct val="20000"/>
              </a:spcBef>
              <a:buFont typeface="Arial"/>
              <a:buChar char="•"/>
            </a:pPr>
            <a:r>
              <a:rPr lang="en-US" sz="1600" dirty="0">
                <a:solidFill>
                  <a:prstClr val="black"/>
                </a:solidFill>
                <a:latin typeface="Calibri Light"/>
                <a:cs typeface="Calibri Light"/>
              </a:rPr>
              <a:t>Multi-Million Ounce  Discovery Announced 2009</a:t>
            </a:r>
          </a:p>
          <a:p>
            <a:pPr marL="800100" lvl="1" indent="-342900">
              <a:spcBef>
                <a:spcPct val="20000"/>
              </a:spcBef>
              <a:buFont typeface="Arial"/>
              <a:buChar char="•"/>
            </a:pPr>
            <a:r>
              <a:rPr lang="en-US" sz="1600" dirty="0">
                <a:solidFill>
                  <a:prstClr val="black"/>
                </a:solidFill>
                <a:latin typeface="Calibri Light"/>
                <a:cs typeface="Calibri Light"/>
              </a:rPr>
              <a:t>Mineral Agreement signed with Government in 2011</a:t>
            </a:r>
          </a:p>
          <a:p>
            <a:pPr marL="800100" lvl="1" indent="-342900">
              <a:spcBef>
                <a:spcPct val="20000"/>
              </a:spcBef>
              <a:buFont typeface="Arial"/>
              <a:buChar char="•"/>
            </a:pPr>
            <a:r>
              <a:rPr lang="en-US" sz="1600" dirty="0">
                <a:solidFill>
                  <a:prstClr val="black"/>
                </a:solidFill>
                <a:latin typeface="Calibri Light"/>
                <a:cs typeface="Calibri Light"/>
              </a:rPr>
              <a:t>Environmental Authorization issued in 2012</a:t>
            </a:r>
          </a:p>
          <a:p>
            <a:pPr marL="800100" lvl="1" indent="-342900">
              <a:spcBef>
                <a:spcPct val="20000"/>
              </a:spcBef>
              <a:buFont typeface="Arial"/>
              <a:buChar char="•"/>
            </a:pPr>
            <a:r>
              <a:rPr lang="en-US" sz="1600" dirty="0">
                <a:solidFill>
                  <a:prstClr val="black"/>
                </a:solidFill>
                <a:latin typeface="Calibri Light"/>
                <a:cs typeface="Calibri Light"/>
              </a:rPr>
              <a:t>Infill Drill program of 150,000 Metres completed in 2012</a:t>
            </a:r>
          </a:p>
          <a:p>
            <a:pPr marL="800100" lvl="1" indent="-342900">
              <a:spcBef>
                <a:spcPct val="20000"/>
              </a:spcBef>
              <a:buFont typeface="Arial"/>
              <a:buChar char="•"/>
            </a:pPr>
            <a:r>
              <a:rPr lang="en-US" sz="1600" dirty="0">
                <a:solidFill>
                  <a:prstClr val="black"/>
                </a:solidFill>
                <a:latin typeface="Calibri Light"/>
                <a:cs typeface="Calibri Light"/>
              </a:rPr>
              <a:t>Prefeasibility reported in 2013</a:t>
            </a:r>
          </a:p>
          <a:p>
            <a:pPr marL="800100" lvl="1" indent="-342900">
              <a:spcBef>
                <a:spcPct val="20000"/>
              </a:spcBef>
              <a:buFont typeface="Arial"/>
              <a:buChar char="•"/>
            </a:pPr>
            <a:r>
              <a:rPr lang="en-US" sz="1600" dirty="0">
                <a:solidFill>
                  <a:prstClr val="black"/>
                </a:solidFill>
                <a:latin typeface="Calibri Light"/>
                <a:cs typeface="Calibri Light"/>
              </a:rPr>
              <a:t>Gold Market retrenches 2014 - 2017</a:t>
            </a:r>
          </a:p>
          <a:p>
            <a:pPr marL="800100" lvl="1" indent="-342900">
              <a:spcBef>
                <a:spcPct val="20000"/>
              </a:spcBef>
              <a:buFont typeface="Arial"/>
              <a:buChar char="•"/>
            </a:pPr>
            <a:r>
              <a:rPr lang="en-US" sz="1600" dirty="0">
                <a:solidFill>
                  <a:prstClr val="black"/>
                </a:solidFill>
                <a:latin typeface="Calibri Light"/>
                <a:cs typeface="Calibri Light"/>
              </a:rPr>
              <a:t>Additional resource announced in 2017</a:t>
            </a:r>
          </a:p>
          <a:p>
            <a:pPr marL="800100" lvl="1" indent="-342900">
              <a:spcBef>
                <a:spcPct val="20000"/>
              </a:spcBef>
              <a:buFont typeface="Arial"/>
              <a:buChar char="•"/>
            </a:pPr>
            <a:r>
              <a:rPr lang="en-US" sz="1600" dirty="0">
                <a:solidFill>
                  <a:prstClr val="black"/>
                </a:solidFill>
                <a:latin typeface="Calibri Light"/>
                <a:cs typeface="Calibri Light"/>
              </a:rPr>
              <a:t>Project Rescoping in 2019</a:t>
            </a:r>
          </a:p>
          <a:p>
            <a:pPr marL="800100" lvl="1" indent="-342900">
              <a:spcBef>
                <a:spcPct val="20000"/>
              </a:spcBef>
              <a:buFont typeface="Arial"/>
              <a:buChar char="•"/>
            </a:pPr>
            <a:r>
              <a:rPr lang="en-US" sz="1600" dirty="0">
                <a:solidFill>
                  <a:prstClr val="black"/>
                </a:solidFill>
                <a:latin typeface="Calibri Light"/>
                <a:cs typeface="Calibri Light"/>
              </a:rPr>
              <a:t>Bankable Feasibility expected late 2021</a:t>
            </a:r>
          </a:p>
          <a:p>
            <a:pPr marL="342900" lvl="0" indent="-342900">
              <a:spcBef>
                <a:spcPct val="20000"/>
              </a:spcBef>
              <a:buFont typeface="Arial"/>
              <a:buChar char="•"/>
            </a:pPr>
            <a:r>
              <a:rPr lang="en-US" sz="1600" dirty="0">
                <a:solidFill>
                  <a:prstClr val="black"/>
                </a:solidFill>
                <a:latin typeface="Calibri Light"/>
                <a:cs typeface="Calibri Light"/>
              </a:rPr>
              <a:t>Construction in 2022 and Production by the end of the 15 year average in 2024</a:t>
            </a:r>
          </a:p>
          <a:p>
            <a:pPr marL="342900" indent="-342900">
              <a:spcBef>
                <a:spcPct val="20000"/>
              </a:spcBef>
              <a:buFont typeface="Arial"/>
              <a:buChar char="•"/>
            </a:pPr>
            <a:r>
              <a:rPr lang="en-US" sz="1600" b="1" dirty="0">
                <a:solidFill>
                  <a:prstClr val="black"/>
                </a:solidFill>
                <a:latin typeface="Calibri Light"/>
                <a:cs typeface="Calibri Light"/>
              </a:rPr>
              <a:t>Length of Process demands supportive Government </a:t>
            </a:r>
          </a:p>
          <a:p>
            <a:pPr marL="342900" indent="-342900">
              <a:spcBef>
                <a:spcPct val="20000"/>
              </a:spcBef>
              <a:buFont typeface="Arial"/>
              <a:buChar char="•"/>
            </a:pPr>
            <a:r>
              <a:rPr lang="en-US" sz="1600" b="1" dirty="0">
                <a:solidFill>
                  <a:prstClr val="black"/>
                </a:solidFill>
                <a:latin typeface="Calibri Light"/>
                <a:cs typeface="Calibri Light"/>
              </a:rPr>
              <a:t>The Government of </a:t>
            </a:r>
            <a:r>
              <a:rPr lang="en-US" b="1" dirty="0">
                <a:solidFill>
                  <a:prstClr val="black"/>
                </a:solidFill>
                <a:latin typeface="Calibri Light"/>
                <a:cs typeface="Calibri Light"/>
              </a:rPr>
              <a:t>Guyana has always been open for Business</a:t>
            </a:r>
          </a:p>
          <a:p>
            <a:pPr marL="342900" lvl="0" indent="-342900">
              <a:spcBef>
                <a:spcPct val="20000"/>
              </a:spcBef>
              <a:buFont typeface="Arial"/>
              <a:buChar char="•"/>
            </a:pPr>
            <a:endParaRPr lang="en-US" sz="1600" dirty="0">
              <a:solidFill>
                <a:prstClr val="black"/>
              </a:solidFill>
              <a:latin typeface="Calibri Light"/>
              <a:cs typeface="Calibri Light"/>
            </a:endParaRPr>
          </a:p>
          <a:p>
            <a:pPr marL="342900" lvl="0" indent="-342900">
              <a:spcBef>
                <a:spcPct val="20000"/>
              </a:spcBef>
              <a:buFont typeface="Arial"/>
              <a:buChar char="•"/>
            </a:pPr>
            <a:endParaRPr lang="en-US" sz="1600" dirty="0">
              <a:solidFill>
                <a:prstClr val="black"/>
              </a:solidFill>
              <a:latin typeface="Calibri Light"/>
              <a:cs typeface="Calibri Light"/>
            </a:endParaRPr>
          </a:p>
          <a:p>
            <a:endParaRPr lang="en-US" sz="1600" dirty="0">
              <a:latin typeface="Calibri Light"/>
              <a:cs typeface="Calibri Light"/>
            </a:endParaRPr>
          </a:p>
        </p:txBody>
      </p:sp>
      <p:sp>
        <p:nvSpPr>
          <p:cNvPr id="6" name="Rectangle 5"/>
          <p:cNvSpPr/>
          <p:nvPr/>
        </p:nvSpPr>
        <p:spPr>
          <a:xfrm>
            <a:off x="521027" y="5965924"/>
            <a:ext cx="8154057" cy="430887"/>
          </a:xfrm>
          <a:prstGeom prst="rect">
            <a:avLst/>
          </a:prstGeom>
        </p:spPr>
        <p:txBody>
          <a:bodyPr wrap="square">
            <a:spAutoFit/>
          </a:bodyPr>
          <a:lstStyle/>
          <a:p>
            <a:r>
              <a:rPr lang="en-US" sz="1100" dirty="0"/>
              <a:t> 1. </a:t>
            </a:r>
            <a:r>
              <a:rPr lang="en-US" sz="1100" dirty="0" err="1"/>
              <a:t>Schodde</a:t>
            </a:r>
            <a:r>
              <a:rPr lang="en-US" sz="1100" dirty="0"/>
              <a:t> RC, </a:t>
            </a:r>
            <a:r>
              <a:rPr lang="en-US" sz="1100" b="1" dirty="0"/>
              <a:t>"Key issues affecting the time delay between discovery and development - is it getting harder and longer?"</a:t>
            </a:r>
            <a:r>
              <a:rPr lang="en-US" sz="1100" dirty="0"/>
              <a:t>, Presentation to the PDAC, Toronto, March 2014. </a:t>
            </a:r>
          </a:p>
        </p:txBody>
      </p:sp>
      <p:sp>
        <p:nvSpPr>
          <p:cNvPr id="5" name="TextBox 4">
            <a:extLst>
              <a:ext uri="{FF2B5EF4-FFF2-40B4-BE49-F238E27FC236}">
                <a16:creationId xmlns:a16="http://schemas.microsoft.com/office/drawing/2014/main" id="{4EBE1C82-7483-B045-9260-165DF689A789}"/>
              </a:ext>
            </a:extLst>
          </p:cNvPr>
          <p:cNvSpPr txBox="1"/>
          <p:nvPr/>
        </p:nvSpPr>
        <p:spPr>
          <a:xfrm>
            <a:off x="8675084" y="6492329"/>
            <a:ext cx="253596" cy="253916"/>
          </a:xfrm>
          <a:prstGeom prst="rect">
            <a:avLst/>
          </a:prstGeom>
          <a:noFill/>
        </p:spPr>
        <p:txBody>
          <a:bodyPr wrap="none" rtlCol="0">
            <a:spAutoFit/>
          </a:bodyPr>
          <a:lstStyle/>
          <a:p>
            <a:r>
              <a:rPr lang="en-US" sz="1050" dirty="0"/>
              <a:t>5</a:t>
            </a:r>
          </a:p>
        </p:txBody>
      </p:sp>
    </p:spTree>
    <p:extLst>
      <p:ext uri="{BB962C8B-B14F-4D97-AF65-F5344CB8AC3E}">
        <p14:creationId xmlns:p14="http://schemas.microsoft.com/office/powerpoint/2010/main" val="634478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a:latin typeface="+mn-lt"/>
              </a:rPr>
              <a:t>COMPANY </a:t>
            </a:r>
            <a:r>
              <a:rPr lang="en-US" sz="2800" dirty="0">
                <a:latin typeface="+mj-lt"/>
              </a:rPr>
              <a:t>HIGHLIGHTS</a:t>
            </a:r>
          </a:p>
        </p:txBody>
      </p:sp>
      <p:sp>
        <p:nvSpPr>
          <p:cNvPr id="6" name="TextBox 5"/>
          <p:cNvSpPr txBox="1"/>
          <p:nvPr/>
        </p:nvSpPr>
        <p:spPr>
          <a:xfrm>
            <a:off x="364500" y="775494"/>
            <a:ext cx="3723709" cy="666849"/>
          </a:xfrm>
          <a:prstGeom prst="rect">
            <a:avLst/>
          </a:prstGeom>
          <a:noFill/>
        </p:spPr>
        <p:txBody>
          <a:bodyPr wrap="square" rtlCol="0">
            <a:spAutoFit/>
          </a:bodyPr>
          <a:lstStyle/>
          <a:p>
            <a:r>
              <a:rPr lang="en-US" sz="2000" baseline="30000" dirty="0">
                <a:solidFill>
                  <a:srgbClr val="AB7A29"/>
                </a:solidFill>
              </a:rPr>
              <a:t>Advanced Gold Project in Guyana, South America</a:t>
            </a:r>
          </a:p>
          <a:p>
            <a:endParaRPr lang="en-US" sz="2400" dirty="0"/>
          </a:p>
        </p:txBody>
      </p:sp>
      <p:sp>
        <p:nvSpPr>
          <p:cNvPr id="2" name="Content Placeholder 1"/>
          <p:cNvSpPr>
            <a:spLocks noGrp="1"/>
          </p:cNvSpPr>
          <p:nvPr>
            <p:ph idx="1"/>
          </p:nvPr>
        </p:nvSpPr>
        <p:spPr>
          <a:xfrm>
            <a:off x="352823" y="1158919"/>
            <a:ext cx="5825423" cy="5354492"/>
          </a:xfrm>
        </p:spPr>
        <p:txBody>
          <a:bodyPr>
            <a:normAutofit fontScale="92500" lnSpcReduction="10000"/>
          </a:bodyPr>
          <a:lstStyle/>
          <a:p>
            <a:pPr>
              <a:buClrTx/>
            </a:pPr>
            <a:r>
              <a:rPr lang="en-US" sz="1700" dirty="0">
                <a:solidFill>
                  <a:schemeClr val="tx1"/>
                </a:solidFill>
                <a:latin typeface="+mn-lt"/>
              </a:rPr>
              <a:t>ETK:</a:t>
            </a:r>
          </a:p>
          <a:p>
            <a:pPr lvl="1">
              <a:buClrTx/>
            </a:pPr>
            <a:r>
              <a:rPr lang="en-US" sz="1700" dirty="0">
                <a:solidFill>
                  <a:schemeClr val="tx1"/>
                </a:solidFill>
                <a:latin typeface="+mn-lt"/>
              </a:rPr>
              <a:t>Established Presence in Guyana in 1999</a:t>
            </a:r>
          </a:p>
          <a:p>
            <a:pPr lvl="1">
              <a:buClrTx/>
            </a:pPr>
            <a:r>
              <a:rPr lang="en-US" sz="1700" dirty="0"/>
              <a:t>Founders have Significant History in US Mining Sector</a:t>
            </a:r>
          </a:p>
          <a:p>
            <a:pPr lvl="1">
              <a:buClrTx/>
            </a:pPr>
            <a:r>
              <a:rPr lang="en-US" sz="1700" dirty="0"/>
              <a:t>Private Company – Self Financed</a:t>
            </a:r>
          </a:p>
          <a:p>
            <a:pPr>
              <a:buClrTx/>
            </a:pPr>
            <a:r>
              <a:rPr lang="en-US" sz="1700" dirty="0">
                <a:solidFill>
                  <a:schemeClr val="tx1"/>
                </a:solidFill>
                <a:latin typeface="+mn-lt"/>
              </a:rPr>
              <a:t>Start Small and Learn – Small Alluvial Mining Operation </a:t>
            </a:r>
          </a:p>
          <a:p>
            <a:pPr lvl="1">
              <a:buClrTx/>
            </a:pPr>
            <a:r>
              <a:rPr lang="en-US" sz="1700" dirty="0">
                <a:latin typeface="+mn-lt"/>
              </a:rPr>
              <a:t>Learn about Country and Work Force</a:t>
            </a:r>
          </a:p>
          <a:p>
            <a:pPr>
              <a:buClrTx/>
            </a:pPr>
            <a:r>
              <a:rPr lang="en-US" sz="1700" dirty="0">
                <a:solidFill>
                  <a:schemeClr val="tx1"/>
                </a:solidFill>
                <a:latin typeface="+mn-lt"/>
              </a:rPr>
              <a:t>Launch Exploration of Large Scale Property in Cooperation with Government</a:t>
            </a:r>
          </a:p>
          <a:p>
            <a:pPr lvl="1">
              <a:buClrTx/>
            </a:pPr>
            <a:r>
              <a:rPr lang="en-US" sz="1700" dirty="0">
                <a:solidFill>
                  <a:schemeClr val="tx1"/>
                </a:solidFill>
                <a:latin typeface="+mn-lt"/>
              </a:rPr>
              <a:t>ETK Constructed the main road artery in Region 7 from Itaballi to Toroparu</a:t>
            </a:r>
          </a:p>
          <a:p>
            <a:pPr lvl="2">
              <a:buClrTx/>
            </a:pPr>
            <a:r>
              <a:rPr lang="en-US" sz="1700" dirty="0">
                <a:solidFill>
                  <a:schemeClr val="tx1"/>
                </a:solidFill>
                <a:latin typeface="+mn-lt"/>
              </a:rPr>
              <a:t>Government granted temporary Royalt</a:t>
            </a:r>
            <a:r>
              <a:rPr lang="en-US" sz="1700" dirty="0">
                <a:latin typeface="+mn-lt"/>
              </a:rPr>
              <a:t>y Reduction</a:t>
            </a:r>
          </a:p>
          <a:p>
            <a:pPr lvl="2">
              <a:buClrTx/>
            </a:pPr>
            <a:r>
              <a:rPr lang="en-US" sz="1700" dirty="0">
                <a:solidFill>
                  <a:schemeClr val="tx1"/>
                </a:solidFill>
                <a:latin typeface="+mn-lt"/>
              </a:rPr>
              <a:t>Government oversees Road Maintenance</a:t>
            </a:r>
          </a:p>
          <a:p>
            <a:pPr lvl="1">
              <a:buClrTx/>
            </a:pPr>
            <a:r>
              <a:rPr lang="en-US" sz="1700" dirty="0">
                <a:solidFill>
                  <a:schemeClr val="tx1"/>
                </a:solidFill>
                <a:latin typeface="+mn-lt"/>
              </a:rPr>
              <a:t>ETK operates Pontoon at Puruni River - Free Public Use</a:t>
            </a:r>
          </a:p>
          <a:p>
            <a:pPr lvl="1">
              <a:buClrTx/>
            </a:pPr>
            <a:r>
              <a:rPr lang="en-US" sz="1700" dirty="0">
                <a:latin typeface="+mn-lt"/>
              </a:rPr>
              <a:t>ETK Developed Multiple Private Sector Joint Ventures</a:t>
            </a:r>
            <a:endParaRPr lang="en-US" sz="1700" dirty="0">
              <a:solidFill>
                <a:schemeClr val="tx1"/>
              </a:solidFill>
              <a:latin typeface="+mn-lt"/>
            </a:endParaRPr>
          </a:p>
          <a:p>
            <a:pPr>
              <a:buClrTx/>
            </a:pPr>
            <a:r>
              <a:rPr lang="en-US" sz="1700" dirty="0">
                <a:latin typeface="+mn-lt"/>
              </a:rPr>
              <a:t>Major Deposit Discovery 2008 - 2009</a:t>
            </a:r>
          </a:p>
          <a:p>
            <a:pPr lvl="1">
              <a:buClrTx/>
            </a:pPr>
            <a:r>
              <a:rPr lang="en-US" sz="1700" dirty="0"/>
              <a:t>USD $ 25.0 Million Private Investment by 2008</a:t>
            </a:r>
            <a:endParaRPr lang="en-US" sz="1700" dirty="0">
              <a:latin typeface="+mn-lt"/>
            </a:endParaRPr>
          </a:p>
          <a:p>
            <a:pPr marL="285750" indent="-285750">
              <a:buClrTx/>
            </a:pPr>
            <a:r>
              <a:rPr lang="en-US" sz="1700" dirty="0">
                <a:latin typeface="+mn-lt"/>
              </a:rPr>
              <a:t>Financing from Public Market - 2009</a:t>
            </a:r>
            <a:endParaRPr lang="en-US" sz="1700" dirty="0">
              <a:solidFill>
                <a:schemeClr val="tx1"/>
              </a:solidFill>
              <a:latin typeface="+mn-lt"/>
            </a:endParaRPr>
          </a:p>
          <a:p>
            <a:pPr lvl="1">
              <a:buClrTx/>
            </a:pPr>
            <a:r>
              <a:rPr lang="en-US" sz="1700" dirty="0">
                <a:solidFill>
                  <a:schemeClr val="tx1"/>
                </a:solidFill>
                <a:latin typeface="+mn-lt"/>
              </a:rPr>
              <a:t>Total Investment currently at USD $150.0 M +</a:t>
            </a:r>
          </a:p>
          <a:p>
            <a:pPr lvl="1">
              <a:buClrTx/>
            </a:pPr>
            <a:r>
              <a:rPr lang="en-US" sz="1700" dirty="0">
                <a:solidFill>
                  <a:schemeClr val="tx1"/>
                </a:solidFill>
                <a:latin typeface="+mn-lt"/>
              </a:rPr>
              <a:t>Financial Pa</a:t>
            </a:r>
            <a:r>
              <a:rPr lang="en-US" sz="1600" dirty="0">
                <a:solidFill>
                  <a:schemeClr val="tx1"/>
                </a:solidFill>
                <a:latin typeface="+mn-lt"/>
              </a:rPr>
              <a:t>rtners: Wheaton Precious Metals</a:t>
            </a:r>
            <a:r>
              <a:rPr lang="en-US" sz="1600" dirty="0">
                <a:latin typeface="+mn-lt"/>
              </a:rPr>
              <a:t> </a:t>
            </a:r>
            <a:r>
              <a:rPr lang="en-US" sz="1600" dirty="0">
                <a:solidFill>
                  <a:schemeClr val="tx1"/>
                </a:solidFill>
                <a:latin typeface="+mn-lt"/>
              </a:rPr>
              <a:t>and Gran Colombia Gold</a:t>
            </a:r>
          </a:p>
        </p:txBody>
      </p:sp>
      <p:sp>
        <p:nvSpPr>
          <p:cNvPr id="11" name="Slide Number Placeholder 10"/>
          <p:cNvSpPr>
            <a:spLocks noGrp="1"/>
          </p:cNvSpPr>
          <p:nvPr>
            <p:ph type="sldNum" sz="quarter" idx="12"/>
          </p:nvPr>
        </p:nvSpPr>
        <p:spPr/>
        <p:txBody>
          <a:bodyPr/>
          <a:lstStyle/>
          <a:p>
            <a:fld id="{800CC4CE-6E2A-D244-93D4-4243FEEA9805}" type="slidenum">
              <a:rPr lang="en-US" smtClean="0"/>
              <a:pPr/>
              <a:t>6</a:t>
            </a:fld>
            <a:endParaRPr lang="en-US" dirty="0"/>
          </a:p>
        </p:txBody>
      </p:sp>
      <p:pic>
        <p:nvPicPr>
          <p:cNvPr id="9" name="Picture 8"/>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8246" y="1681649"/>
            <a:ext cx="2560320" cy="16459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8246" y="3947974"/>
            <a:ext cx="2560320" cy="16459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5886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descr="\\Denfs1\home$\JWells\My Documents\Presentation Work\Sandspring Base Relief Map.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010" t="5886" r="7189" b="3412"/>
          <a:stretch/>
        </p:blipFill>
        <p:spPr bwMode="auto">
          <a:xfrm>
            <a:off x="2668457" y="916305"/>
            <a:ext cx="6453542" cy="4330886"/>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3" name="Slide Number Placeholder 2"/>
          <p:cNvSpPr>
            <a:spLocks noGrp="1"/>
          </p:cNvSpPr>
          <p:nvPr>
            <p:ph type="sldNum" sz="quarter" idx="12"/>
          </p:nvPr>
        </p:nvSpPr>
        <p:spPr>
          <a:xfrm>
            <a:off x="6553200" y="64008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987B84-C4A7-4AFD-9E1F-3F66EB0B5780}" type="slidenum">
              <a:rPr lang="en-US" smtClean="0"/>
              <a:pPr/>
              <a:t>7</a:t>
            </a:fld>
            <a:endParaRPr lang="en-US" dirty="0"/>
          </a:p>
        </p:txBody>
      </p:sp>
      <p:sp>
        <p:nvSpPr>
          <p:cNvPr id="2" name="Title 1"/>
          <p:cNvSpPr>
            <a:spLocks noGrp="1"/>
          </p:cNvSpPr>
          <p:nvPr>
            <p:ph type="title" idx="4294967295"/>
          </p:nvPr>
        </p:nvSpPr>
        <p:spPr>
          <a:xfrm>
            <a:off x="0" y="0"/>
            <a:ext cx="9144000" cy="1190625"/>
          </a:xfrm>
        </p:spPr>
        <p:txBody>
          <a:bodyPr>
            <a:normAutofit/>
          </a:bodyPr>
          <a:lstStyle/>
          <a:p>
            <a:pPr algn="l"/>
            <a:r>
              <a:rPr lang="en-US" sz="2400" dirty="0">
                <a:solidFill>
                  <a:srgbClr val="CC9900"/>
                </a:solidFill>
              </a:rPr>
              <a:t>Exploration Potential</a:t>
            </a:r>
            <a:br>
              <a:rPr lang="en-US" sz="2400" dirty="0">
                <a:solidFill>
                  <a:srgbClr val="CC9900"/>
                </a:solidFill>
              </a:rPr>
            </a:br>
            <a:r>
              <a:rPr lang="en-US" sz="2400" dirty="0">
                <a:solidFill>
                  <a:srgbClr val="CC9900"/>
                </a:solidFill>
              </a:rPr>
              <a:t>Emerging World-Class Gold District in Guiana Shield</a:t>
            </a:r>
            <a:br>
              <a:rPr lang="en-US" dirty="0">
                <a:solidFill>
                  <a:schemeClr val="bg1"/>
                </a:solidFill>
              </a:rPr>
            </a:br>
            <a:r>
              <a:rPr lang="en-US" sz="1800" dirty="0">
                <a:solidFill>
                  <a:schemeClr val="bg1"/>
                </a:solidFill>
              </a:rPr>
              <a:t>Emerging World-Class Gold District</a:t>
            </a:r>
            <a:endParaRPr lang="en-US" sz="2400" dirty="0">
              <a:solidFill>
                <a:schemeClr val="bg1"/>
              </a:solidFill>
            </a:endParaRPr>
          </a:p>
        </p:txBody>
      </p:sp>
      <p:sp>
        <p:nvSpPr>
          <p:cNvPr id="6" name="TextBox 5"/>
          <p:cNvSpPr txBox="1"/>
          <p:nvPr/>
        </p:nvSpPr>
        <p:spPr>
          <a:xfrm>
            <a:off x="81224" y="1006487"/>
            <a:ext cx="2419350" cy="261610"/>
          </a:xfrm>
          <a:prstGeom prst="rect">
            <a:avLst/>
          </a:prstGeom>
          <a:noFill/>
        </p:spPr>
        <p:txBody>
          <a:bodyPr wrap="square" rtlCol="0">
            <a:spAutoFit/>
          </a:bodyPr>
          <a:lstStyle/>
          <a:p>
            <a:r>
              <a:rPr lang="en-US" sz="1100" b="1" cap="all" dirty="0"/>
              <a:t>Cuyuni-Mazaruni Mineral Belt </a:t>
            </a:r>
          </a:p>
        </p:txBody>
      </p:sp>
      <p:sp>
        <p:nvSpPr>
          <p:cNvPr id="7" name="TextBox 6"/>
          <p:cNvSpPr txBox="1"/>
          <p:nvPr/>
        </p:nvSpPr>
        <p:spPr>
          <a:xfrm>
            <a:off x="22001" y="1255181"/>
            <a:ext cx="2673824" cy="5139869"/>
          </a:xfrm>
          <a:prstGeom prst="rect">
            <a:avLst/>
          </a:prstGeom>
          <a:noFill/>
        </p:spPr>
        <p:txBody>
          <a:bodyPr wrap="square" rtlCol="0">
            <a:spAutoFit/>
          </a:bodyPr>
          <a:lstStyle/>
          <a:p>
            <a:pPr marL="285750" indent="-285750">
              <a:buFont typeface="Arial" panose="020B0604020202020204" pitchFamily="34" charset="0"/>
              <a:buChar char="•"/>
            </a:pPr>
            <a:r>
              <a:rPr lang="en-US" sz="1400" dirty="0"/>
              <a:t> 18 million ounces of gold resource identified in western Guyana since 2000</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Extension of 70 million ounce Bolivar Mineral District, Venezuela</a:t>
            </a:r>
          </a:p>
          <a:p>
            <a:pPr marL="233363" indent="-233363" algn="ctr">
              <a:buFont typeface="Arial" panose="020B0604020202020204" pitchFamily="34" charset="0"/>
              <a:buChar char="•"/>
              <a:tabLst>
                <a:tab pos="457200" algn="l"/>
              </a:tabLst>
            </a:pPr>
            <a:r>
              <a:rPr lang="en-US" sz="1200" dirty="0"/>
              <a:t>(Las Cristinas, Las Brisas, Choco)</a:t>
            </a:r>
          </a:p>
          <a:p>
            <a:pPr marL="233363" indent="-233363" algn="ctr">
              <a:buFont typeface="Arial" panose="020B0604020202020204" pitchFamily="34" charset="0"/>
              <a:buChar char="•"/>
              <a:tabLst>
                <a:tab pos="457200" algn="l"/>
              </a:tabLst>
            </a:pPr>
            <a:endParaRPr lang="en-US" sz="1200" dirty="0"/>
          </a:p>
          <a:p>
            <a:pPr marL="285750" indent="-285750">
              <a:buFont typeface="Arial" panose="020B0604020202020204" pitchFamily="34" charset="0"/>
              <a:buChar char="•"/>
            </a:pPr>
            <a:r>
              <a:rPr lang="en-US" sz="1400" dirty="0"/>
              <a:t>Active Exploration by Junior Explorers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High % of Guyana alluvial gold production from Cuyuni –Mazaruni District</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Producing Mine at Aurora</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Advanced Development at Toroparu</a:t>
            </a:r>
          </a:p>
          <a:p>
            <a:pPr marL="285750" indent="-285750">
              <a:spcBef>
                <a:spcPts val="1200"/>
              </a:spcBef>
              <a:buFont typeface="Arial" panose="020B0604020202020204" pitchFamily="34" charset="0"/>
              <a:buChar char="•"/>
            </a:pPr>
            <a:r>
              <a:rPr lang="en-US" sz="1400" b="1" dirty="0"/>
              <a:t>Major Company Interest is Growing: </a:t>
            </a:r>
            <a:endParaRPr lang="en-US" sz="1200" b="1" dirty="0"/>
          </a:p>
          <a:p>
            <a:pPr marL="114300" indent="-114300">
              <a:buClr>
                <a:srgbClr val="CC9900"/>
              </a:buClr>
              <a:buSzPct val="75000"/>
              <a:buFont typeface="Arial" pitchFamily="34" charset="0"/>
              <a:buChar char="•"/>
            </a:pPr>
            <a:endParaRPr lang="en-US" sz="1400" dirty="0"/>
          </a:p>
        </p:txBody>
      </p:sp>
      <p:sp>
        <p:nvSpPr>
          <p:cNvPr id="4" name="5-Point Star 3"/>
          <p:cNvSpPr/>
          <p:nvPr/>
        </p:nvSpPr>
        <p:spPr>
          <a:xfrm>
            <a:off x="2789346" y="3457668"/>
            <a:ext cx="172015" cy="181069"/>
          </a:xfrm>
          <a:prstGeom prst="star5">
            <a:avLst/>
          </a:prstGeom>
          <a:solidFill>
            <a:srgbClr val="33CC33"/>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3" name="5-Point Star 12"/>
          <p:cNvSpPr/>
          <p:nvPr/>
        </p:nvSpPr>
        <p:spPr>
          <a:xfrm>
            <a:off x="2873897" y="3759156"/>
            <a:ext cx="172015" cy="181069"/>
          </a:xfrm>
          <a:prstGeom prst="star5">
            <a:avLst/>
          </a:prstGeom>
          <a:solidFill>
            <a:srgbClr val="33CC33"/>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4" name="5-Point Star 13"/>
          <p:cNvSpPr/>
          <p:nvPr/>
        </p:nvSpPr>
        <p:spPr>
          <a:xfrm>
            <a:off x="5865720" y="2523378"/>
            <a:ext cx="172015" cy="181069"/>
          </a:xfrm>
          <a:prstGeom prst="star5">
            <a:avLst/>
          </a:prstGeom>
          <a:solidFill>
            <a:srgbClr val="33CC33"/>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6" name="5-Point Star 15"/>
          <p:cNvSpPr/>
          <p:nvPr/>
        </p:nvSpPr>
        <p:spPr>
          <a:xfrm>
            <a:off x="6265439" y="2277182"/>
            <a:ext cx="172015" cy="181069"/>
          </a:xfrm>
          <a:prstGeom prst="star5">
            <a:avLst/>
          </a:prstGeom>
          <a:solidFill>
            <a:srgbClr val="33CC33"/>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7" name="5-Point Star 16"/>
          <p:cNvSpPr/>
          <p:nvPr/>
        </p:nvSpPr>
        <p:spPr>
          <a:xfrm>
            <a:off x="6695865" y="3367134"/>
            <a:ext cx="172015" cy="181069"/>
          </a:xfrm>
          <a:prstGeom prst="star5">
            <a:avLst/>
          </a:prstGeom>
          <a:solidFill>
            <a:srgbClr val="33CC33"/>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8" name="5-Point Star 17"/>
          <p:cNvSpPr/>
          <p:nvPr/>
        </p:nvSpPr>
        <p:spPr>
          <a:xfrm>
            <a:off x="6600232" y="3565828"/>
            <a:ext cx="172015" cy="181069"/>
          </a:xfrm>
          <a:prstGeom prst="star5">
            <a:avLst/>
          </a:prstGeom>
          <a:solidFill>
            <a:srgbClr val="33CC33"/>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9" name="5-Point Star 18"/>
          <p:cNvSpPr/>
          <p:nvPr/>
        </p:nvSpPr>
        <p:spPr>
          <a:xfrm>
            <a:off x="6467192" y="4774621"/>
            <a:ext cx="172015" cy="181069"/>
          </a:xfrm>
          <a:prstGeom prst="star5">
            <a:avLst/>
          </a:prstGeom>
          <a:solidFill>
            <a:srgbClr val="33CC33"/>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20" name="5-Point Star 19"/>
          <p:cNvSpPr/>
          <p:nvPr/>
        </p:nvSpPr>
        <p:spPr>
          <a:xfrm>
            <a:off x="7781591" y="4993579"/>
            <a:ext cx="172015" cy="181069"/>
          </a:xfrm>
          <a:prstGeom prst="star5">
            <a:avLst/>
          </a:prstGeom>
          <a:solidFill>
            <a:srgbClr val="33CC33"/>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9" name="TextBox 8"/>
          <p:cNvSpPr txBox="1"/>
          <p:nvPr/>
        </p:nvSpPr>
        <p:spPr>
          <a:xfrm>
            <a:off x="5256866" y="2954058"/>
            <a:ext cx="973254" cy="307777"/>
          </a:xfrm>
          <a:prstGeom prst="rect">
            <a:avLst/>
          </a:prstGeom>
          <a:noFill/>
        </p:spPr>
        <p:txBody>
          <a:bodyPr wrap="square" rtlCol="0">
            <a:spAutoFit/>
          </a:bodyPr>
          <a:lstStyle/>
          <a:p>
            <a:r>
              <a:rPr lang="en-US" sz="1400" b="1" dirty="0">
                <a:latin typeface="Optima" pitchFamily="34" charset="0"/>
              </a:rPr>
              <a:t>Toroparu</a:t>
            </a:r>
          </a:p>
        </p:txBody>
      </p:sp>
      <p:sp>
        <p:nvSpPr>
          <p:cNvPr id="22" name="TextBox 21"/>
          <p:cNvSpPr txBox="1"/>
          <p:nvPr/>
        </p:nvSpPr>
        <p:spPr>
          <a:xfrm>
            <a:off x="5341563" y="2527448"/>
            <a:ext cx="748430" cy="276999"/>
          </a:xfrm>
          <a:prstGeom prst="rect">
            <a:avLst/>
          </a:prstGeom>
          <a:noFill/>
        </p:spPr>
        <p:txBody>
          <a:bodyPr wrap="square" rtlCol="0">
            <a:spAutoFit/>
          </a:bodyPr>
          <a:lstStyle/>
          <a:p>
            <a:r>
              <a:rPr lang="en-US" sz="1200" b="1" dirty="0"/>
              <a:t>Aurora</a:t>
            </a:r>
          </a:p>
        </p:txBody>
      </p:sp>
      <p:sp>
        <p:nvSpPr>
          <p:cNvPr id="23" name="TextBox 22"/>
          <p:cNvSpPr txBox="1"/>
          <p:nvPr/>
        </p:nvSpPr>
        <p:spPr>
          <a:xfrm>
            <a:off x="6341822" y="2117635"/>
            <a:ext cx="727337" cy="461665"/>
          </a:xfrm>
          <a:prstGeom prst="rect">
            <a:avLst/>
          </a:prstGeom>
          <a:noFill/>
        </p:spPr>
        <p:txBody>
          <a:bodyPr wrap="square" rtlCol="0">
            <a:spAutoFit/>
          </a:bodyPr>
          <a:lstStyle/>
          <a:p>
            <a:r>
              <a:rPr lang="en-US" sz="1200" b="1" dirty="0"/>
              <a:t>Sulphur Rose</a:t>
            </a:r>
          </a:p>
        </p:txBody>
      </p:sp>
      <p:sp>
        <p:nvSpPr>
          <p:cNvPr id="24" name="TextBox 23"/>
          <p:cNvSpPr txBox="1"/>
          <p:nvPr/>
        </p:nvSpPr>
        <p:spPr>
          <a:xfrm>
            <a:off x="2646456" y="3290666"/>
            <a:ext cx="1083218" cy="276999"/>
          </a:xfrm>
          <a:prstGeom prst="rect">
            <a:avLst/>
          </a:prstGeom>
          <a:noFill/>
        </p:spPr>
        <p:txBody>
          <a:bodyPr wrap="square" rtlCol="0">
            <a:spAutoFit/>
          </a:bodyPr>
          <a:lstStyle/>
          <a:p>
            <a:r>
              <a:rPr lang="en-US" sz="1200" b="1" dirty="0"/>
              <a:t>Las Cristinas</a:t>
            </a:r>
          </a:p>
        </p:txBody>
      </p:sp>
      <p:sp>
        <p:nvSpPr>
          <p:cNvPr id="25" name="TextBox 24"/>
          <p:cNvSpPr txBox="1"/>
          <p:nvPr/>
        </p:nvSpPr>
        <p:spPr>
          <a:xfrm>
            <a:off x="2863708" y="3849691"/>
            <a:ext cx="1127139" cy="276999"/>
          </a:xfrm>
          <a:prstGeom prst="rect">
            <a:avLst/>
          </a:prstGeom>
          <a:noFill/>
        </p:spPr>
        <p:txBody>
          <a:bodyPr wrap="square" rtlCol="0">
            <a:spAutoFit/>
          </a:bodyPr>
          <a:lstStyle/>
          <a:p>
            <a:r>
              <a:rPr lang="en-US" sz="1200" b="1" dirty="0"/>
              <a:t>Las Brisas</a:t>
            </a:r>
          </a:p>
        </p:txBody>
      </p:sp>
      <p:sp>
        <p:nvSpPr>
          <p:cNvPr id="28" name="TextBox 27"/>
          <p:cNvSpPr txBox="1"/>
          <p:nvPr/>
        </p:nvSpPr>
        <p:spPr>
          <a:xfrm>
            <a:off x="5890662" y="4717663"/>
            <a:ext cx="1178497" cy="461665"/>
          </a:xfrm>
          <a:prstGeom prst="rect">
            <a:avLst/>
          </a:prstGeom>
          <a:noFill/>
        </p:spPr>
        <p:txBody>
          <a:bodyPr wrap="square" rtlCol="0">
            <a:spAutoFit/>
          </a:bodyPr>
          <a:lstStyle/>
          <a:p>
            <a:r>
              <a:rPr lang="en-US" sz="1200" b="1" dirty="0"/>
              <a:t>Eagle </a:t>
            </a:r>
          </a:p>
          <a:p>
            <a:r>
              <a:rPr lang="en-US" sz="1200" b="1" dirty="0"/>
              <a:t>Mountain</a:t>
            </a:r>
          </a:p>
        </p:txBody>
      </p:sp>
      <p:sp>
        <p:nvSpPr>
          <p:cNvPr id="26" name="TextBox 25"/>
          <p:cNvSpPr txBox="1"/>
          <p:nvPr/>
        </p:nvSpPr>
        <p:spPr>
          <a:xfrm>
            <a:off x="6746069" y="3210038"/>
            <a:ext cx="909846" cy="461665"/>
          </a:xfrm>
          <a:prstGeom prst="rect">
            <a:avLst/>
          </a:prstGeom>
          <a:noFill/>
        </p:spPr>
        <p:txBody>
          <a:bodyPr wrap="square" rtlCol="0">
            <a:spAutoFit/>
          </a:bodyPr>
          <a:lstStyle/>
          <a:p>
            <a:r>
              <a:rPr lang="en-US" sz="1200" b="1" dirty="0"/>
              <a:t>Million Mountain</a:t>
            </a:r>
          </a:p>
        </p:txBody>
      </p:sp>
      <p:sp>
        <p:nvSpPr>
          <p:cNvPr id="27" name="TextBox 26"/>
          <p:cNvSpPr txBox="1"/>
          <p:nvPr/>
        </p:nvSpPr>
        <p:spPr>
          <a:xfrm>
            <a:off x="5922946" y="3638061"/>
            <a:ext cx="1032794" cy="276999"/>
          </a:xfrm>
          <a:prstGeom prst="rect">
            <a:avLst/>
          </a:prstGeom>
          <a:noFill/>
        </p:spPr>
        <p:txBody>
          <a:bodyPr wrap="square" rtlCol="0">
            <a:spAutoFit/>
          </a:bodyPr>
          <a:lstStyle/>
          <a:p>
            <a:r>
              <a:rPr lang="en-US" sz="1200" b="1" dirty="0"/>
              <a:t>Peters Mine</a:t>
            </a:r>
          </a:p>
        </p:txBody>
      </p:sp>
      <p:sp>
        <p:nvSpPr>
          <p:cNvPr id="29" name="TextBox 28"/>
          <p:cNvSpPr txBox="1"/>
          <p:nvPr/>
        </p:nvSpPr>
        <p:spPr>
          <a:xfrm>
            <a:off x="7398488" y="4868774"/>
            <a:ext cx="589248" cy="276999"/>
          </a:xfrm>
          <a:prstGeom prst="rect">
            <a:avLst/>
          </a:prstGeom>
          <a:noFill/>
        </p:spPr>
        <p:txBody>
          <a:bodyPr wrap="square" rtlCol="0">
            <a:spAutoFit/>
          </a:bodyPr>
          <a:lstStyle/>
          <a:p>
            <a:r>
              <a:rPr lang="en-US" sz="1200" b="1" dirty="0"/>
              <a:t>Omai</a:t>
            </a:r>
          </a:p>
        </p:txBody>
      </p:sp>
      <p:sp>
        <p:nvSpPr>
          <p:cNvPr id="5" name="TextBox 4">
            <a:extLst>
              <a:ext uri="{FF2B5EF4-FFF2-40B4-BE49-F238E27FC236}">
                <a16:creationId xmlns:a16="http://schemas.microsoft.com/office/drawing/2014/main" id="{F5A33473-59F9-064F-9677-E98ACF569261}"/>
              </a:ext>
            </a:extLst>
          </p:cNvPr>
          <p:cNvSpPr txBox="1"/>
          <p:nvPr/>
        </p:nvSpPr>
        <p:spPr>
          <a:xfrm>
            <a:off x="2409445" y="5618529"/>
            <a:ext cx="6190268" cy="646331"/>
          </a:xfrm>
          <a:prstGeom prst="rect">
            <a:avLst/>
          </a:prstGeom>
          <a:noFill/>
        </p:spPr>
        <p:txBody>
          <a:bodyPr wrap="square" rtlCol="0">
            <a:spAutoFit/>
          </a:bodyPr>
          <a:lstStyle/>
          <a:p>
            <a:r>
              <a:rPr lang="en-US" sz="1200" b="1" i="1" dirty="0"/>
              <a:t>“The [Reunion JV] agreement expands Barrick’s exploration footprint in the Guiana Shield, a significantly underexplored region and one of the most prospective in the world for large scale gold discoveries”   </a:t>
            </a:r>
            <a:r>
              <a:rPr lang="en-US" sz="1200" b="1" dirty="0"/>
              <a:t>Mark Bristow, </a:t>
            </a:r>
            <a:r>
              <a:rPr lang="en-US" sz="1200" dirty="0"/>
              <a:t>CEO Barrick, </a:t>
            </a:r>
            <a:r>
              <a:rPr lang="en-US" sz="1200" i="1" u="sng" dirty="0">
                <a:hlinkClick r:id="rId4"/>
              </a:rPr>
              <a:t>Feb 4, 2019</a:t>
            </a:r>
            <a:r>
              <a:rPr lang="en-US" sz="1200" dirty="0"/>
              <a:t> </a:t>
            </a:r>
          </a:p>
        </p:txBody>
      </p:sp>
    </p:spTree>
    <p:extLst>
      <p:ext uri="{BB962C8B-B14F-4D97-AF65-F5344CB8AC3E}">
        <p14:creationId xmlns:p14="http://schemas.microsoft.com/office/powerpoint/2010/main" val="3382709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47500" lnSpcReduction="20000"/>
          </a:bodyPr>
          <a:lstStyle/>
          <a:p>
            <a:pPr>
              <a:buClrTx/>
            </a:pPr>
            <a:r>
              <a:rPr lang="en-US" sz="3400" dirty="0">
                <a:latin typeface="+mn-lt"/>
              </a:rPr>
              <a:t>“Guyana proudly accepts its share of responsibility for climate action, fighting the pandemic, and advancing along the path to sustainable development.”</a:t>
            </a:r>
          </a:p>
          <a:p>
            <a:pPr lvl="1">
              <a:buClrTx/>
            </a:pPr>
            <a:r>
              <a:rPr lang="en-US" sz="2600" dirty="0">
                <a:latin typeface="+mn-lt"/>
              </a:rPr>
              <a:t>President </a:t>
            </a:r>
            <a:r>
              <a:rPr lang="en-US" sz="2600" dirty="0" err="1">
                <a:latin typeface="+mn-lt"/>
              </a:rPr>
              <a:t>Irfaan</a:t>
            </a:r>
            <a:r>
              <a:rPr lang="en-US" sz="2600" dirty="0">
                <a:latin typeface="+mn-lt"/>
              </a:rPr>
              <a:t> Ali – </a:t>
            </a:r>
          </a:p>
          <a:p>
            <a:pPr lvl="1">
              <a:buClrTx/>
            </a:pPr>
            <a:endParaRPr lang="en-US" sz="2600" dirty="0">
              <a:latin typeface="+mn-lt"/>
            </a:endParaRPr>
          </a:p>
          <a:p>
            <a:pPr>
              <a:buClrTx/>
            </a:pPr>
            <a:r>
              <a:rPr lang="en-US" sz="3400" dirty="0">
                <a:latin typeface="+mn-lt"/>
              </a:rPr>
              <a:t>“We will prepare an expanded Low Carbon Development Strategy to take into account the opportunities and challenges that have emerged since the document was first produced [in 2009], and expand it into a comprehensive development strategy.”</a:t>
            </a:r>
          </a:p>
          <a:p>
            <a:pPr lvl="1">
              <a:buClrTx/>
            </a:pPr>
            <a:r>
              <a:rPr lang="en-US" sz="2600" dirty="0">
                <a:latin typeface="+mn-lt"/>
              </a:rPr>
              <a:t>Minister of Finance Ashni Singh</a:t>
            </a:r>
          </a:p>
          <a:p>
            <a:pPr lvl="1">
              <a:buClrTx/>
            </a:pPr>
            <a:endParaRPr lang="en-US" sz="2600" dirty="0">
              <a:latin typeface="+mn-lt"/>
            </a:endParaRPr>
          </a:p>
          <a:p>
            <a:pPr lvl="1">
              <a:buClrTx/>
            </a:pPr>
            <a:endParaRPr lang="en-US" sz="2600" dirty="0">
              <a:latin typeface="+mn-lt"/>
            </a:endParaRPr>
          </a:p>
          <a:p>
            <a:pPr>
              <a:buClrTx/>
            </a:pPr>
            <a:r>
              <a:rPr lang="en-US" sz="3400" dirty="0">
                <a:latin typeface="+mn-lt"/>
              </a:rPr>
              <a:t>Toroparu needs 35 megawatts of power</a:t>
            </a:r>
          </a:p>
          <a:p>
            <a:pPr lvl="1">
              <a:buClrTx/>
            </a:pPr>
            <a:r>
              <a:rPr lang="en-US" sz="3400" dirty="0">
                <a:latin typeface="+mn-lt"/>
              </a:rPr>
              <a:t>Original plan: generate power with </a:t>
            </a:r>
          </a:p>
          <a:p>
            <a:pPr marL="457200" lvl="1" indent="0">
              <a:buClrTx/>
              <a:buNone/>
            </a:pPr>
            <a:r>
              <a:rPr lang="en-US" sz="3400" dirty="0">
                <a:latin typeface="+mn-lt"/>
              </a:rPr>
              <a:t>Heavy Fuel Oil as does GPL</a:t>
            </a:r>
          </a:p>
          <a:p>
            <a:pPr lvl="1">
              <a:buClrTx/>
            </a:pPr>
            <a:endParaRPr lang="en-US" sz="2600" dirty="0">
              <a:latin typeface="+mn-lt"/>
            </a:endParaRPr>
          </a:p>
          <a:p>
            <a:pPr>
              <a:buClrTx/>
            </a:pPr>
            <a:r>
              <a:rPr lang="en-US" sz="3400" dirty="0">
                <a:latin typeface="+mn-lt"/>
              </a:rPr>
              <a:t>Solar can provide a small amount: </a:t>
            </a:r>
          </a:p>
          <a:p>
            <a:pPr lvl="1">
              <a:buClrTx/>
            </a:pPr>
            <a:r>
              <a:rPr lang="en-US" sz="3400" dirty="0">
                <a:latin typeface="+mn-lt"/>
              </a:rPr>
              <a:t>4 to 8 megawatts seems feasible</a:t>
            </a:r>
          </a:p>
          <a:p>
            <a:pPr>
              <a:buClrTx/>
            </a:pPr>
            <a:endParaRPr lang="en-US" sz="3400" dirty="0">
              <a:latin typeface="+mn-lt"/>
            </a:endParaRPr>
          </a:p>
          <a:p>
            <a:pPr>
              <a:buClrTx/>
            </a:pPr>
            <a:r>
              <a:rPr lang="en-US" sz="3400" dirty="0">
                <a:latin typeface="+mn-lt"/>
              </a:rPr>
              <a:t>Wind: not feasible beyond the Coast line</a:t>
            </a:r>
          </a:p>
          <a:p>
            <a:pPr>
              <a:spcBef>
                <a:spcPts val="1200"/>
              </a:spcBef>
              <a:buClrTx/>
            </a:pPr>
            <a:r>
              <a:rPr lang="en-US" sz="3400" dirty="0">
                <a:latin typeface="+mn-lt"/>
              </a:rPr>
              <a:t>LNG Potential – Virtual Pipeline Concept</a:t>
            </a:r>
          </a:p>
          <a:p>
            <a:pPr>
              <a:lnSpc>
                <a:spcPct val="120000"/>
              </a:lnSpc>
              <a:spcBef>
                <a:spcPts val="1200"/>
              </a:spcBef>
              <a:buClrTx/>
            </a:pPr>
            <a:r>
              <a:rPr lang="en-US" sz="3400" dirty="0" err="1">
                <a:latin typeface="+mn-lt"/>
              </a:rPr>
              <a:t>Hydroelelectric</a:t>
            </a:r>
            <a:r>
              <a:rPr lang="en-US" sz="3400" dirty="0">
                <a:latin typeface="+mn-lt"/>
              </a:rPr>
              <a:t> Alternative</a:t>
            </a:r>
          </a:p>
          <a:p>
            <a:endParaRPr lang="en-US" dirty="0">
              <a:latin typeface="+mn-lt"/>
            </a:endParaRPr>
          </a:p>
          <a:p>
            <a:pPr marL="0" indent="0">
              <a:buNone/>
            </a:pPr>
            <a:endParaRPr lang="en-US" dirty="0">
              <a:latin typeface="+mn-lt"/>
            </a:endParaRPr>
          </a:p>
          <a:p>
            <a:endParaRPr lang="en-US" dirty="0"/>
          </a:p>
        </p:txBody>
      </p:sp>
      <p:sp>
        <p:nvSpPr>
          <p:cNvPr id="3" name="Slide Number Placeholder 2"/>
          <p:cNvSpPr>
            <a:spLocks noGrp="1"/>
          </p:cNvSpPr>
          <p:nvPr>
            <p:ph type="sldNum" sz="quarter" idx="12"/>
          </p:nvPr>
        </p:nvSpPr>
        <p:spPr/>
        <p:txBody>
          <a:bodyPr/>
          <a:lstStyle/>
          <a:p>
            <a:fld id="{800CC4CE-6E2A-D244-93D4-4243FEEA9805}" type="slidenum">
              <a:rPr lang="en-US" smtClean="0"/>
              <a:pPr/>
              <a:t>8</a:t>
            </a:fld>
            <a:endParaRPr lang="en-US" dirty="0"/>
          </a:p>
        </p:txBody>
      </p:sp>
      <p:sp>
        <p:nvSpPr>
          <p:cNvPr id="4" name="Title 3"/>
          <p:cNvSpPr>
            <a:spLocks noGrp="1"/>
          </p:cNvSpPr>
          <p:nvPr>
            <p:ph type="title"/>
          </p:nvPr>
        </p:nvSpPr>
        <p:spPr/>
        <p:txBody>
          <a:bodyPr>
            <a:normAutofit/>
          </a:bodyPr>
          <a:lstStyle/>
          <a:p>
            <a:r>
              <a:rPr lang="en-US" sz="3100" dirty="0">
                <a:latin typeface="+mn-lt"/>
              </a:rPr>
              <a:t>Guyana’s LOW Carbon DEVELOPMENT Strategy</a:t>
            </a:r>
            <a:br>
              <a:rPr lang="en-US" dirty="0"/>
            </a:br>
            <a:endParaRPr lang="en-US" dirty="0"/>
          </a:p>
        </p:txBody>
      </p:sp>
      <p:sp>
        <p:nvSpPr>
          <p:cNvPr id="5" name="Content Placeholder 4"/>
          <p:cNvSpPr>
            <a:spLocks noGrp="1"/>
          </p:cNvSpPr>
          <p:nvPr>
            <p:ph idx="13"/>
          </p:nvPr>
        </p:nvSpPr>
        <p:spPr/>
        <p:txBody>
          <a:bodyPr/>
          <a:lstStyle/>
          <a:p>
            <a:r>
              <a:rPr lang="en-US" dirty="0"/>
              <a:t>Responsible Development - </a:t>
            </a:r>
            <a:r>
              <a:rPr lang="en-US" b="1" dirty="0">
                <a:latin typeface="Calibri Light"/>
                <a:cs typeface="Calibri Light"/>
              </a:rPr>
              <a:t>Length of Process demands supportive Government</a:t>
            </a:r>
          </a:p>
          <a:p>
            <a:endParaRPr lang="en-US" dirty="0"/>
          </a:p>
        </p:txBody>
      </p:sp>
      <p:pic>
        <p:nvPicPr>
          <p:cNvPr id="8" name="Picture 7" descr="A picture containing mountain, grass, outdoor, sky&#10;&#10;Description automatically generated">
            <a:extLst>
              <a:ext uri="{FF2B5EF4-FFF2-40B4-BE49-F238E27FC236}">
                <a16:creationId xmlns:a16="http://schemas.microsoft.com/office/drawing/2014/main" id="{A3C3E0C3-E2CC-9C4E-856C-C301D3C167A4}"/>
              </a:ext>
            </a:extLst>
          </p:cNvPr>
          <p:cNvPicPr>
            <a:picLocks noChangeAspect="1"/>
          </p:cNvPicPr>
          <p:nvPr/>
        </p:nvPicPr>
        <p:blipFill>
          <a:blip r:embed="rId2"/>
          <a:stretch>
            <a:fillRect/>
          </a:stretch>
        </p:blipFill>
        <p:spPr>
          <a:xfrm>
            <a:off x="4572000" y="2630407"/>
            <a:ext cx="4531128" cy="3552370"/>
          </a:xfrm>
          <a:prstGeom prst="rect">
            <a:avLst/>
          </a:prstGeom>
        </p:spPr>
      </p:pic>
    </p:spTree>
    <p:extLst>
      <p:ext uri="{BB962C8B-B14F-4D97-AF65-F5344CB8AC3E}">
        <p14:creationId xmlns:p14="http://schemas.microsoft.com/office/powerpoint/2010/main" val="3072068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00CC4CE-6E2A-D244-93D4-4243FEEA9805}" type="slidenum">
              <a:rPr lang="en-US" smtClean="0"/>
              <a:pPr/>
              <a:t>9</a:t>
            </a:fld>
            <a:endParaRPr lang="en-US" dirty="0"/>
          </a:p>
        </p:txBody>
      </p:sp>
      <p:sp>
        <p:nvSpPr>
          <p:cNvPr id="4" name="Title 3"/>
          <p:cNvSpPr>
            <a:spLocks noGrp="1"/>
          </p:cNvSpPr>
          <p:nvPr>
            <p:ph type="title"/>
          </p:nvPr>
        </p:nvSpPr>
        <p:spPr/>
        <p:txBody>
          <a:bodyPr/>
          <a:lstStyle/>
          <a:p>
            <a:r>
              <a:rPr lang="en-US" b="1" dirty="0">
                <a:latin typeface="+mn-lt"/>
              </a:rPr>
              <a:t>Kurupung river hydro project (”KRHP”)</a:t>
            </a:r>
          </a:p>
        </p:txBody>
      </p:sp>
      <p:sp>
        <p:nvSpPr>
          <p:cNvPr id="5" name="Content Placeholder 4"/>
          <p:cNvSpPr>
            <a:spLocks noGrp="1"/>
          </p:cNvSpPr>
          <p:nvPr>
            <p:ph idx="13"/>
          </p:nvPr>
        </p:nvSpPr>
        <p:spPr>
          <a:xfrm>
            <a:off x="462552" y="734337"/>
            <a:ext cx="8638070" cy="257021"/>
          </a:xfrm>
        </p:spPr>
        <p:txBody>
          <a:bodyPr/>
          <a:lstStyle/>
          <a:p>
            <a:r>
              <a:rPr lang="en-US" sz="2000" b="1" baseline="30000" dirty="0"/>
              <a:t>Reduced Carbon Footprint</a:t>
            </a:r>
          </a:p>
          <a:p>
            <a:endParaRPr lang="en-US" sz="1800" dirty="0"/>
          </a:p>
        </p:txBody>
      </p:sp>
      <p:pic>
        <p:nvPicPr>
          <p:cNvPr id="8" name="Picture 7"/>
          <p:cNvPicPr>
            <a:picLocks noChangeAspect="1"/>
          </p:cNvPicPr>
          <p:nvPr/>
        </p:nvPicPr>
        <p:blipFill>
          <a:blip r:embed="rId2"/>
          <a:stretch>
            <a:fillRect/>
          </a:stretch>
        </p:blipFill>
        <p:spPr>
          <a:xfrm>
            <a:off x="4071257" y="2072260"/>
            <a:ext cx="5081814" cy="3970773"/>
          </a:xfrm>
          <a:prstGeom prst="rect">
            <a:avLst/>
          </a:prstGeom>
          <a:ln>
            <a:solidFill>
              <a:srgbClr val="002060"/>
            </a:solidFill>
          </a:ln>
        </p:spPr>
      </p:pic>
      <p:sp>
        <p:nvSpPr>
          <p:cNvPr id="10" name="Rectangle 9">
            <a:extLst>
              <a:ext uri="{FF2B5EF4-FFF2-40B4-BE49-F238E27FC236}">
                <a16:creationId xmlns:a16="http://schemas.microsoft.com/office/drawing/2014/main" id="{9CA85158-2039-4C72-8F5C-E5BC8E1BB376}"/>
              </a:ext>
            </a:extLst>
          </p:cNvPr>
          <p:cNvSpPr/>
          <p:nvPr/>
        </p:nvSpPr>
        <p:spPr>
          <a:xfrm>
            <a:off x="334698" y="1057053"/>
            <a:ext cx="4409221" cy="5509200"/>
          </a:xfrm>
          <a:prstGeom prst="rect">
            <a:avLst/>
          </a:prstGeom>
        </p:spPr>
        <p:txBody>
          <a:bodyPr wrap="square">
            <a:spAutoFit/>
          </a:bodyPr>
          <a:lstStyle/>
          <a:p>
            <a:pPr marL="285750" indent="-285750">
              <a:buFont typeface="Arial" panose="020B0604020202020204" pitchFamily="34" charset="0"/>
              <a:buChar char="•"/>
            </a:pPr>
            <a:endParaRPr lang="en-US" sz="200" dirty="0">
              <a:latin typeface="Calibri Light" panose="020F0302020204030204" pitchFamily="34" charset="0"/>
              <a:cs typeface="Calibri Light" panose="020F0302020204030204" pitchFamily="34" charset="0"/>
            </a:endParaRPr>
          </a:p>
          <a:p>
            <a:r>
              <a:rPr lang="en-US" sz="1600" b="1" dirty="0">
                <a:latin typeface="Calibri Light" panose="020F0302020204030204" pitchFamily="34" charset="0"/>
                <a:cs typeface="Calibri Light" panose="020F0302020204030204" pitchFamily="34" charset="0"/>
              </a:rPr>
              <a:t>Run-of-River Design – No Dam</a:t>
            </a:r>
          </a:p>
          <a:p>
            <a:endParaRPr lang="en-US" sz="1600" b="1"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endParaRPr lang="en-US" sz="200" dirty="0">
              <a:latin typeface="Calibri Light" panose="020F0302020204030204" pitchFamily="34" charset="0"/>
              <a:cs typeface="Calibri Light" panose="020F0302020204030204" pitchFamily="34" charset="0"/>
            </a:endParaRPr>
          </a:p>
          <a:p>
            <a:pPr marL="231775" lvl="1" indent="-231775">
              <a:buFont typeface="Arial" panose="020B0604020202020204" pitchFamily="34" charset="0"/>
              <a:buChar char="•"/>
            </a:pPr>
            <a:r>
              <a:rPr lang="en-US" sz="1600" b="1" dirty="0">
                <a:solidFill>
                  <a:srgbClr val="333333"/>
                </a:solidFill>
                <a:latin typeface="Calibri Light" panose="020F0302020204030204" pitchFamily="34" charset="0"/>
                <a:cs typeface="Calibri Light" panose="020F0302020204030204" pitchFamily="34" charset="0"/>
              </a:rPr>
              <a:t>35 MW (241 </a:t>
            </a:r>
            <a:r>
              <a:rPr lang="en-US" sz="1600" b="1" dirty="0" err="1">
                <a:solidFill>
                  <a:srgbClr val="333333"/>
                </a:solidFill>
                <a:latin typeface="Calibri Light" panose="020F0302020204030204" pitchFamily="34" charset="0"/>
                <a:cs typeface="Calibri Light" panose="020F0302020204030204" pitchFamily="34" charset="0"/>
              </a:rPr>
              <a:t>GWh</a:t>
            </a:r>
            <a:r>
              <a:rPr lang="en-US" sz="1600" b="1" dirty="0">
                <a:solidFill>
                  <a:srgbClr val="333333"/>
                </a:solidFill>
                <a:latin typeface="Calibri Light" panose="020F0302020204030204" pitchFamily="34" charset="0"/>
                <a:cs typeface="Calibri Light" panose="020F0302020204030204" pitchFamily="34" charset="0"/>
              </a:rPr>
              <a:t>/a) hydro capacity</a:t>
            </a:r>
          </a:p>
          <a:p>
            <a:pPr marL="0" lvl="1"/>
            <a:r>
              <a:rPr lang="en-US" sz="1600" b="1" dirty="0">
                <a:solidFill>
                  <a:srgbClr val="333333"/>
                </a:solidFill>
                <a:latin typeface="Calibri Light" panose="020F0302020204030204" pitchFamily="34" charset="0"/>
                <a:cs typeface="Calibri Light" panose="020F0302020204030204" pitchFamily="34" charset="0"/>
              </a:rPr>
              <a:t>      for Toroparu</a:t>
            </a:r>
          </a:p>
          <a:p>
            <a:pPr marL="231775" lvl="1" indent="-231775">
              <a:buFont typeface="Arial" panose="020B0604020202020204" pitchFamily="34" charset="0"/>
              <a:buChar char="•"/>
            </a:pPr>
            <a:endParaRPr lang="en-US" sz="1600" b="1" dirty="0">
              <a:solidFill>
                <a:srgbClr val="333333"/>
              </a:solidFill>
              <a:latin typeface="Calibri Light" panose="020F0302020204030204" pitchFamily="34" charset="0"/>
              <a:cs typeface="Calibri Light" panose="020F0302020204030204" pitchFamily="34" charset="0"/>
            </a:endParaRPr>
          </a:p>
          <a:p>
            <a:pPr marL="231775" lvl="1" indent="-231775">
              <a:buFont typeface="Arial" panose="020B0604020202020204" pitchFamily="34" charset="0"/>
              <a:buChar char="•"/>
            </a:pPr>
            <a:r>
              <a:rPr lang="en-US" sz="1600" b="1" dirty="0">
                <a:solidFill>
                  <a:srgbClr val="333333"/>
                </a:solidFill>
                <a:latin typeface="Calibri Light" panose="020F0302020204030204" pitchFamily="34" charset="0"/>
                <a:cs typeface="Calibri Light" panose="020F0302020204030204" pitchFamily="34" charset="0"/>
              </a:rPr>
              <a:t>Only 36% of 45.8 M</a:t>
            </a:r>
            <a:r>
              <a:rPr lang="en-US" sz="1600" b="1" baseline="30000" dirty="0">
                <a:solidFill>
                  <a:srgbClr val="333333"/>
                </a:solidFill>
                <a:latin typeface="Calibri Light" panose="020F0302020204030204" pitchFamily="34" charset="0"/>
                <a:cs typeface="Calibri Light" panose="020F0302020204030204" pitchFamily="34" charset="0"/>
              </a:rPr>
              <a:t>3</a:t>
            </a:r>
            <a:r>
              <a:rPr lang="en-US" sz="1600" b="1" dirty="0">
                <a:solidFill>
                  <a:srgbClr val="333333"/>
                </a:solidFill>
                <a:latin typeface="Calibri Light" panose="020F0302020204030204" pitchFamily="34" charset="0"/>
                <a:cs typeface="Calibri Light" panose="020F0302020204030204" pitchFamily="34" charset="0"/>
              </a:rPr>
              <a:t>/s avg. flow capacity</a:t>
            </a:r>
          </a:p>
          <a:p>
            <a:pPr marL="0" lvl="1"/>
            <a:r>
              <a:rPr lang="en-US" sz="1600" b="1" dirty="0">
                <a:solidFill>
                  <a:srgbClr val="333333"/>
                </a:solidFill>
                <a:latin typeface="Calibri Light" panose="020F0302020204030204" pitchFamily="34" charset="0"/>
                <a:cs typeface="Calibri Light" panose="020F0302020204030204" pitchFamily="34" charset="0"/>
              </a:rPr>
              <a:t>      of river (MAD)</a:t>
            </a:r>
          </a:p>
          <a:p>
            <a:pPr marL="231775" lvl="1" indent="-231775">
              <a:buFont typeface="Arial" panose="020B0604020202020204" pitchFamily="34" charset="0"/>
              <a:buChar char="•"/>
            </a:pPr>
            <a:endParaRPr lang="en-CA" sz="1600" b="1" dirty="0">
              <a:solidFill>
                <a:srgbClr val="333333"/>
              </a:solidFill>
              <a:latin typeface="Calibri Light" panose="020F0302020204030204" pitchFamily="34" charset="0"/>
              <a:cs typeface="Calibri Light" panose="020F0302020204030204" pitchFamily="34" charset="0"/>
            </a:endParaRPr>
          </a:p>
          <a:p>
            <a:pPr marL="231775" lvl="1" indent="-231775">
              <a:buFont typeface="Arial" panose="020B0604020202020204" pitchFamily="34" charset="0"/>
              <a:buChar char="•"/>
            </a:pPr>
            <a:r>
              <a:rPr lang="en-CA" sz="1600" b="1" dirty="0">
                <a:solidFill>
                  <a:srgbClr val="333333"/>
                </a:solidFill>
                <a:latin typeface="Calibri Light" panose="020F0302020204030204" pitchFamily="34" charset="0"/>
                <a:cs typeface="Calibri Light" panose="020F0302020204030204" pitchFamily="34" charset="0"/>
              </a:rPr>
              <a:t>Minimal environmental impact from </a:t>
            </a:r>
          </a:p>
          <a:p>
            <a:pPr marL="0" lvl="1"/>
            <a:r>
              <a:rPr lang="en-CA" sz="1600" b="1" dirty="0">
                <a:solidFill>
                  <a:srgbClr val="333333"/>
                </a:solidFill>
                <a:latin typeface="Calibri Light" panose="020F0302020204030204" pitchFamily="34" charset="0"/>
                <a:cs typeface="Calibri Light" panose="020F0302020204030204" pitchFamily="34" charset="0"/>
              </a:rPr>
              <a:t>      Low Weir (6 m (26 ft.) high) &amp; buried</a:t>
            </a:r>
          </a:p>
          <a:p>
            <a:pPr marL="0" lvl="1"/>
            <a:r>
              <a:rPr lang="en-CA" sz="1600" b="1" dirty="0">
                <a:solidFill>
                  <a:srgbClr val="333333"/>
                </a:solidFill>
                <a:latin typeface="Calibri Light" panose="020F0302020204030204" pitchFamily="34" charset="0"/>
                <a:cs typeface="Calibri Light" panose="020F0302020204030204" pitchFamily="34" charset="0"/>
              </a:rPr>
              <a:t>      penstock Run-of-River design</a:t>
            </a:r>
          </a:p>
          <a:p>
            <a:pPr marL="0" lvl="1"/>
            <a:endParaRPr lang="en-CA" sz="1600" b="1" dirty="0">
              <a:solidFill>
                <a:srgbClr val="333333"/>
              </a:solidFill>
              <a:latin typeface="Calibri Light" panose="020F0302020204030204" pitchFamily="34" charset="0"/>
              <a:cs typeface="Calibri Light" panose="020F0302020204030204" pitchFamily="34" charset="0"/>
            </a:endParaRPr>
          </a:p>
          <a:p>
            <a:pPr marL="285750" lvl="1" indent="-285750">
              <a:buFont typeface="Arial" charset="0"/>
              <a:buChar char="•"/>
            </a:pPr>
            <a:r>
              <a:rPr lang="en-CA" sz="1600" b="1" dirty="0">
                <a:solidFill>
                  <a:srgbClr val="333333"/>
                </a:solidFill>
                <a:latin typeface="Calibri Light" panose="020F0302020204030204" pitchFamily="34" charset="0"/>
                <a:cs typeface="Calibri Light" panose="020F0302020204030204" pitchFamily="34" charset="0"/>
              </a:rPr>
              <a:t>No Indigenous peoples impact</a:t>
            </a:r>
          </a:p>
          <a:p>
            <a:pPr marL="285750" lvl="1" indent="-285750">
              <a:buFont typeface="Arial" charset="0"/>
              <a:buChar char="•"/>
            </a:pPr>
            <a:endParaRPr lang="en-CA" sz="1600" b="1" dirty="0">
              <a:solidFill>
                <a:srgbClr val="333333"/>
              </a:solidFill>
              <a:latin typeface="Calibri Light" panose="020F0302020204030204" pitchFamily="34" charset="0"/>
              <a:cs typeface="Calibri Light" panose="020F0302020204030204" pitchFamily="34" charset="0"/>
            </a:endParaRPr>
          </a:p>
          <a:p>
            <a:pPr marL="285750" lvl="1" indent="-285750">
              <a:buFont typeface="Arial" charset="0"/>
              <a:buChar char="•"/>
            </a:pPr>
            <a:r>
              <a:rPr lang="en-CA" sz="1600" b="1" dirty="0">
                <a:solidFill>
                  <a:srgbClr val="333333"/>
                </a:solidFill>
                <a:latin typeface="Calibri Light" panose="020F0302020204030204" pitchFamily="34" charset="0"/>
                <a:cs typeface="Calibri Light" panose="020F0302020204030204" pitchFamily="34" charset="0"/>
              </a:rPr>
              <a:t>Prefeasibility Report published in 2018</a:t>
            </a:r>
          </a:p>
          <a:p>
            <a:pPr marL="0" lvl="1"/>
            <a:r>
              <a:rPr lang="en-CA" sz="1600" b="1" dirty="0">
                <a:latin typeface="Calibri Light" panose="020F0302020204030204" pitchFamily="34" charset="0"/>
                <a:cs typeface="Calibri Light" panose="020F0302020204030204" pitchFamily="34" charset="0"/>
              </a:rPr>
              <a:t>             </a:t>
            </a:r>
          </a:p>
          <a:p>
            <a:pPr marL="285750" indent="-285750">
              <a:buFont typeface="Arial" panose="020B0604020202020204" pitchFamily="34" charset="0"/>
              <a:buChar char="•"/>
            </a:pPr>
            <a:r>
              <a:rPr lang="en-CA" sz="1600" b="1" dirty="0">
                <a:latin typeface="Calibri Light" panose="020F0302020204030204" pitchFamily="34" charset="0"/>
                <a:cs typeface="Calibri Light" panose="020F0302020204030204" pitchFamily="34" charset="0"/>
              </a:rPr>
              <a:t>Expansion Potential to 100 MW without </a:t>
            </a:r>
          </a:p>
          <a:p>
            <a:pPr marL="0" lvl="1"/>
            <a:r>
              <a:rPr lang="en-CA" sz="1600" b="1" dirty="0">
                <a:solidFill>
                  <a:srgbClr val="333333"/>
                </a:solidFill>
                <a:latin typeface="Calibri Light" panose="020F0302020204030204" pitchFamily="34" charset="0"/>
                <a:cs typeface="Calibri Light" panose="020F0302020204030204" pitchFamily="34" charset="0"/>
              </a:rPr>
              <a:t>       impoundment to power region and </a:t>
            </a:r>
          </a:p>
          <a:p>
            <a:pPr marL="0" lvl="1"/>
            <a:r>
              <a:rPr lang="en-CA" sz="1600" b="1" dirty="0">
                <a:solidFill>
                  <a:srgbClr val="333333"/>
                </a:solidFill>
                <a:latin typeface="Calibri Light" panose="020F0302020204030204" pitchFamily="34" charset="0"/>
                <a:cs typeface="Calibri Light" panose="020F0302020204030204" pitchFamily="34" charset="0"/>
              </a:rPr>
              <a:t>       tie-in to national grid at Linden</a:t>
            </a:r>
          </a:p>
          <a:p>
            <a:pPr indent="-457200" algn="ctr"/>
            <a:endParaRPr lang="en-CA" sz="1400" b="1" dirty="0">
              <a:latin typeface="Calibri Light" panose="020F0302020204030204" pitchFamily="34" charset="0"/>
              <a:cs typeface="Calibri Light" panose="020F0302020204030204" pitchFamily="34" charset="0"/>
            </a:endParaRPr>
          </a:p>
          <a:p>
            <a:pPr marL="0" lvl="1" algn="ctr"/>
            <a:r>
              <a:rPr lang="en-CA" sz="1200" b="1" dirty="0">
                <a:latin typeface="Calibri Light" panose="020F0302020204030204" pitchFamily="34" charset="0"/>
                <a:cs typeface="Calibri Light" panose="020F0302020204030204" pitchFamily="34" charset="0"/>
              </a:rPr>
              <a:t> </a:t>
            </a:r>
          </a:p>
          <a:p>
            <a:pPr algn="ctr"/>
            <a:endParaRPr lang="en-US" b="1" dirty="0"/>
          </a:p>
        </p:txBody>
      </p:sp>
    </p:spTree>
    <p:extLst>
      <p:ext uri="{BB962C8B-B14F-4D97-AF65-F5344CB8AC3E}">
        <p14:creationId xmlns:p14="http://schemas.microsoft.com/office/powerpoint/2010/main" val="19274066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MSOFTTAG" val="&lt;Data vendor=&quot;FactSet&quot; application=&quot;PresLink&quot; version=&quot;2013.1&quot; XMLVersion=&quot;C591227E-C126-49DE-B816-0EB840665770&quot; iXMLVersion=&quot;1&quot;&gt;&#10;  &lt;Main FileType=&quot;1&quot; FileUID=&quot;&quot; FileName=&quot;2020.02.18 - SA Asset Benchmarking Slide.xlsx&quot; Path=&quot;\\nbnotoib1\ibworkgroups\Mining\2020\Clients\GoldX\Requests\2020.02.11 - IR Slides\Charts&quot; Landmark=&quot;_bdm.8aca3a70446d47229e55076272a44e90.edm&quot; LMFriendly=&quot;Auto-generated range name&quot; SheetSlideName=&quot;_bdm.035142de72eb453a913a6d9bdc6ccd32.edm&quot; Address=&quot;'Output'!B4:H14&quot; AddrAdjusted=&quot;'Output'!B4:H14&quot; LastUpdate=&quot;2020.02.19:15.33.20&quot; FileDesc=&quot;2020.02.18 - SA Asset Benchmarking Slide.xlsx&quot; Text=&quot;&quot; Value=&quot;&quot; Inst=&quot;0&quot; SBR=&quot;False&quot; SBC=&quot;False&quot; DestType=&quot;1&quot; HeaderRows=&quot;0&quot; TableRowIndex=&quot;0&quot; TableColIndex=&quot;0&quot; /&gt;&#10;&lt;/Data&gt;"/>
  <p:tag name="STRETCHHEIGHT"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57046</TotalTime>
  <Words>2113</Words>
  <Application>Microsoft Macintosh PowerPoint</Application>
  <PresentationFormat>On-screen Show (4:3)</PresentationFormat>
  <Paragraphs>218</Paragraphs>
  <Slides>11</Slides>
  <Notes>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11</vt:i4>
      </vt:variant>
    </vt:vector>
  </HeadingPairs>
  <TitlesOfParts>
    <vt:vector size="20" baseType="lpstr">
      <vt:lpstr>Arial</vt:lpstr>
      <vt:lpstr>Calibri</vt:lpstr>
      <vt:lpstr>Calibri Light</vt:lpstr>
      <vt:lpstr>Lucida Grande</vt:lpstr>
      <vt:lpstr>Open Sans</vt:lpstr>
      <vt:lpstr>Optima</vt:lpstr>
      <vt:lpstr>Roboto</vt:lpstr>
      <vt:lpstr>Office Theme</vt:lpstr>
      <vt:lpstr>1_Office Theme</vt:lpstr>
      <vt:lpstr>10.5M Ounce Total Gold Resource </vt:lpstr>
      <vt:lpstr>CAUTIONARY NOTES</vt:lpstr>
      <vt:lpstr>PowerPoint Presentation</vt:lpstr>
      <vt:lpstr>Growing WORLD-CLASS ASSET</vt:lpstr>
      <vt:lpstr>Development of mineral resources</vt:lpstr>
      <vt:lpstr>COMPANY HIGHLIGHTS</vt:lpstr>
      <vt:lpstr>Exploration Potential Emerging World-Class Gold District in Guiana Shield Emerging World-Class Gold District</vt:lpstr>
      <vt:lpstr>Guyana’s LOW Carbon DEVELOPMENT Strategy </vt:lpstr>
      <vt:lpstr>Kurupung river hydro project (”KRHP”)</vt:lpstr>
      <vt:lpstr>Location – Guiana Shield</vt:lpstr>
      <vt:lpstr>THANK YOU    </vt:lpstr>
    </vt:vector>
  </TitlesOfParts>
  <Company>Brenda Hewer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Brenda Hewer</dc:creator>
  <cp:lastModifiedBy>Rich A. Munson</cp:lastModifiedBy>
  <cp:revision>842</cp:revision>
  <cp:lastPrinted>2021-03-21T20:30:20Z</cp:lastPrinted>
  <dcterms:created xsi:type="dcterms:W3CDTF">2016-04-30T15:55:36Z</dcterms:created>
  <dcterms:modified xsi:type="dcterms:W3CDTF">2021-03-22T13:58:20Z</dcterms:modified>
</cp:coreProperties>
</file>