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72" r:id="rId5"/>
    <p:sldId id="271" r:id="rId6"/>
    <p:sldId id="266" r:id="rId7"/>
    <p:sldId id="259" r:id="rId8"/>
    <p:sldId id="267" r:id="rId9"/>
    <p:sldId id="261" r:id="rId10"/>
    <p:sldId id="262"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7518" autoAdjust="0"/>
  </p:normalViewPr>
  <p:slideViewPr>
    <p:cSldViewPr snapToGrid="0">
      <p:cViewPr varScale="1">
        <p:scale>
          <a:sx n="81" d="100"/>
          <a:sy n="81"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5F08C-FE98-44C9-B26C-71D7354EB8CA}" type="doc">
      <dgm:prSet loTypeId="urn:microsoft.com/office/officeart/2005/8/layout/pyramid2" loCatId="list" qsTypeId="urn:microsoft.com/office/officeart/2005/8/quickstyle/simple1" qsCatId="simple" csTypeId="urn:microsoft.com/office/officeart/2005/8/colors/accent1_2" csCatId="accent1" phldr="1"/>
      <dgm:spPr/>
    </dgm:pt>
    <dgm:pt modelId="{C135A7E0-69BA-4C69-9EA4-391DFFAC5C6B}">
      <dgm:prSet phldrT="[Text]" custT="1"/>
      <dgm:spPr>
        <a:solidFill>
          <a:schemeClr val="accent6">
            <a:lumMod val="20000"/>
            <a:lumOff val="80000"/>
            <a:alpha val="90000"/>
          </a:schemeClr>
        </a:solidFill>
        <a:ln>
          <a:solidFill>
            <a:schemeClr val="tx1"/>
          </a:solidFill>
        </a:ln>
      </dgm:spPr>
      <dgm:t>
        <a:bodyPr/>
        <a:lstStyle/>
        <a:p>
          <a:pPr algn="ctr"/>
          <a:r>
            <a:rPr lang="en-US" sz="1600" dirty="0" smtClean="0"/>
            <a:t>496 Small Concessions</a:t>
          </a:r>
        </a:p>
        <a:p>
          <a:pPr algn="ctr"/>
          <a:r>
            <a:rPr lang="en-US" sz="1600" dirty="0" smtClean="0"/>
            <a:t>(&lt;8097 ha) </a:t>
          </a:r>
        </a:p>
        <a:p>
          <a:pPr algn="ctr"/>
          <a:r>
            <a:rPr lang="en-US" sz="1600" dirty="0" smtClean="0"/>
            <a:t>Fixed quota</a:t>
          </a:r>
        </a:p>
      </dgm:t>
    </dgm:pt>
    <dgm:pt modelId="{DF6B9EB0-225F-469D-AD42-095BEB1EA794}" type="parTrans" cxnId="{0DB0BD75-200D-4B11-907F-27FEC5D6CE9E}">
      <dgm:prSet/>
      <dgm:spPr/>
      <dgm:t>
        <a:bodyPr/>
        <a:lstStyle/>
        <a:p>
          <a:pPr algn="ctr"/>
          <a:endParaRPr lang="en-US"/>
        </a:p>
      </dgm:t>
    </dgm:pt>
    <dgm:pt modelId="{AAB449D3-9D82-42F5-B574-64E333154479}" type="sibTrans" cxnId="{0DB0BD75-200D-4B11-907F-27FEC5D6CE9E}">
      <dgm:prSet/>
      <dgm:spPr/>
      <dgm:t>
        <a:bodyPr/>
        <a:lstStyle/>
        <a:p>
          <a:pPr algn="ctr"/>
          <a:endParaRPr lang="en-US"/>
        </a:p>
      </dgm:t>
    </dgm:pt>
    <dgm:pt modelId="{96E3C013-5B4A-4EB7-8A85-3BC02AFC2884}">
      <dgm:prSet phldrT="[Text]" custT="1"/>
      <dgm:spPr>
        <a:solidFill>
          <a:schemeClr val="accent6">
            <a:lumMod val="20000"/>
            <a:lumOff val="80000"/>
            <a:alpha val="90000"/>
          </a:schemeClr>
        </a:solidFill>
        <a:ln>
          <a:solidFill>
            <a:schemeClr val="tx1"/>
          </a:solidFill>
        </a:ln>
      </dgm:spPr>
      <dgm:t>
        <a:bodyPr/>
        <a:lstStyle/>
        <a:p>
          <a:pPr algn="ctr"/>
          <a:r>
            <a:rPr lang="en-US" sz="1600" dirty="0" smtClean="0"/>
            <a:t>16 Large Concessions </a:t>
          </a:r>
        </a:p>
        <a:p>
          <a:pPr algn="ctr"/>
          <a:r>
            <a:rPr lang="en-US" sz="1600" dirty="0" smtClean="0"/>
            <a:t>Harvested in accordance with an FMP, AOP  </a:t>
          </a:r>
        </a:p>
        <a:p>
          <a:pPr algn="ctr"/>
          <a:r>
            <a:rPr lang="en-US" sz="1600" dirty="0" smtClean="0"/>
            <a:t>Fixed Annual Allowable Cut</a:t>
          </a:r>
          <a:endParaRPr lang="en-US" sz="1600" dirty="0"/>
        </a:p>
      </dgm:t>
    </dgm:pt>
    <dgm:pt modelId="{0DABA745-29A7-4C62-9FAD-B3804B8BF373}" type="parTrans" cxnId="{80E1D0E5-59D8-40CD-B393-8E614E08E42B}">
      <dgm:prSet/>
      <dgm:spPr/>
      <dgm:t>
        <a:bodyPr/>
        <a:lstStyle/>
        <a:p>
          <a:pPr algn="ctr"/>
          <a:endParaRPr lang="en-US"/>
        </a:p>
      </dgm:t>
    </dgm:pt>
    <dgm:pt modelId="{C50654C4-FAEB-47D4-B319-5A20A240D79B}" type="sibTrans" cxnId="{80E1D0E5-59D8-40CD-B393-8E614E08E42B}">
      <dgm:prSet/>
      <dgm:spPr/>
      <dgm:t>
        <a:bodyPr/>
        <a:lstStyle/>
        <a:p>
          <a:pPr algn="ctr"/>
          <a:endParaRPr lang="en-US"/>
        </a:p>
      </dgm:t>
    </dgm:pt>
    <dgm:pt modelId="{A6B48F4A-7EC6-417F-85F7-562B19051BC9}">
      <dgm:prSet phldrT="[Text]" custT="1"/>
      <dgm:spPr>
        <a:solidFill>
          <a:schemeClr val="accent6">
            <a:lumMod val="60000"/>
            <a:lumOff val="40000"/>
            <a:alpha val="90000"/>
          </a:schemeClr>
        </a:solidFill>
        <a:ln>
          <a:solidFill>
            <a:schemeClr val="tx1"/>
          </a:solidFill>
        </a:ln>
      </dgm:spPr>
      <dgm:t>
        <a:bodyPr/>
        <a:lstStyle/>
        <a:p>
          <a:pPr algn="ctr"/>
          <a:r>
            <a:rPr lang="en-US" sz="1400" dirty="0" smtClean="0"/>
            <a:t>7 State Forest Exploratory Permits (precursor to Large Concession) (&gt;8097ha; 3 years) </a:t>
          </a:r>
        </a:p>
        <a:p>
          <a:pPr algn="ctr"/>
          <a:r>
            <a:rPr lang="en-US" sz="1400" dirty="0" smtClean="0"/>
            <a:t>Mandatory ESIA, BP, FMP, AOP </a:t>
          </a:r>
          <a:endParaRPr lang="en-US" sz="1400" dirty="0"/>
        </a:p>
      </dgm:t>
    </dgm:pt>
    <dgm:pt modelId="{C6236327-6B0F-4017-A8DD-CD054DA12B6F}" type="sibTrans" cxnId="{D2FAEE91-B4A6-494A-BDD9-CC8450996D9A}">
      <dgm:prSet/>
      <dgm:spPr/>
      <dgm:t>
        <a:bodyPr/>
        <a:lstStyle/>
        <a:p>
          <a:pPr algn="ctr"/>
          <a:endParaRPr lang="en-US"/>
        </a:p>
      </dgm:t>
    </dgm:pt>
    <dgm:pt modelId="{457CC918-4874-4D9F-AFC2-24E928A0A9DD}" type="parTrans" cxnId="{D2FAEE91-B4A6-494A-BDD9-CC8450996D9A}">
      <dgm:prSet/>
      <dgm:spPr/>
      <dgm:t>
        <a:bodyPr/>
        <a:lstStyle/>
        <a:p>
          <a:pPr algn="ctr"/>
          <a:endParaRPr lang="en-US"/>
        </a:p>
      </dgm:t>
    </dgm:pt>
    <dgm:pt modelId="{BB016898-F355-4A66-909D-0F0E9852F97F}" type="pres">
      <dgm:prSet presAssocID="{B035F08C-FE98-44C9-B26C-71D7354EB8CA}" presName="compositeShape" presStyleCnt="0">
        <dgm:presLayoutVars>
          <dgm:dir/>
          <dgm:resizeHandles/>
        </dgm:presLayoutVars>
      </dgm:prSet>
      <dgm:spPr/>
    </dgm:pt>
    <dgm:pt modelId="{C93DD064-02FC-44F9-B53F-981597157618}" type="pres">
      <dgm:prSet presAssocID="{B035F08C-FE98-44C9-B26C-71D7354EB8CA}" presName="pyramid" presStyleLbl="node1" presStyleIdx="0" presStyleCnt="1" custLinFactNeighborX="-819" custLinFactNeighborY="273"/>
      <dgm:spPr>
        <a:solidFill>
          <a:schemeClr val="accent6">
            <a:lumMod val="50000"/>
          </a:schemeClr>
        </a:solidFill>
        <a:ln>
          <a:solidFill>
            <a:schemeClr val="accent6">
              <a:lumMod val="75000"/>
            </a:schemeClr>
          </a:solidFill>
        </a:ln>
      </dgm:spPr>
    </dgm:pt>
    <dgm:pt modelId="{99F2A09A-1511-48B6-87B6-BE2BABED032F}" type="pres">
      <dgm:prSet presAssocID="{B035F08C-FE98-44C9-B26C-71D7354EB8CA}" presName="theList" presStyleCnt="0"/>
      <dgm:spPr/>
    </dgm:pt>
    <dgm:pt modelId="{D8A86307-7C4C-48FF-8C75-2743BB8B6E6B}" type="pres">
      <dgm:prSet presAssocID="{C135A7E0-69BA-4C69-9EA4-391DFFAC5C6B}" presName="aNode" presStyleLbl="fgAcc1" presStyleIdx="0" presStyleCnt="3" custLinFactNeighborX="-1748">
        <dgm:presLayoutVars>
          <dgm:bulletEnabled val="1"/>
        </dgm:presLayoutVars>
      </dgm:prSet>
      <dgm:spPr/>
      <dgm:t>
        <a:bodyPr/>
        <a:lstStyle/>
        <a:p>
          <a:endParaRPr lang="en-US"/>
        </a:p>
      </dgm:t>
    </dgm:pt>
    <dgm:pt modelId="{ED2D4B7B-2245-4C4A-8BDA-C238AB4D0169}" type="pres">
      <dgm:prSet presAssocID="{C135A7E0-69BA-4C69-9EA4-391DFFAC5C6B}" presName="aSpace" presStyleCnt="0"/>
      <dgm:spPr/>
    </dgm:pt>
    <dgm:pt modelId="{B82DAF1B-3C7A-4BC7-84F5-1771B2EC20B4}" type="pres">
      <dgm:prSet presAssocID="{A6B48F4A-7EC6-417F-85F7-562B19051BC9}" presName="aNode" presStyleLbl="fgAcc1" presStyleIdx="1" presStyleCnt="3" custScaleY="85093" custLinFactNeighborX="-1727" custLinFactNeighborY="236">
        <dgm:presLayoutVars>
          <dgm:bulletEnabled val="1"/>
        </dgm:presLayoutVars>
      </dgm:prSet>
      <dgm:spPr/>
      <dgm:t>
        <a:bodyPr/>
        <a:lstStyle/>
        <a:p>
          <a:endParaRPr lang="en-US"/>
        </a:p>
      </dgm:t>
    </dgm:pt>
    <dgm:pt modelId="{AC185652-AE68-436D-805E-0C6BA20A618A}" type="pres">
      <dgm:prSet presAssocID="{A6B48F4A-7EC6-417F-85F7-562B19051BC9}" presName="aSpace" presStyleCnt="0"/>
      <dgm:spPr/>
    </dgm:pt>
    <dgm:pt modelId="{04185B34-7E51-4754-9479-9AC1396260C5}" type="pres">
      <dgm:prSet presAssocID="{96E3C013-5B4A-4EB7-8A85-3BC02AFC2884}" presName="aNode" presStyleLbl="fgAcc1" presStyleIdx="2" presStyleCnt="3">
        <dgm:presLayoutVars>
          <dgm:bulletEnabled val="1"/>
        </dgm:presLayoutVars>
      </dgm:prSet>
      <dgm:spPr/>
      <dgm:t>
        <a:bodyPr/>
        <a:lstStyle/>
        <a:p>
          <a:endParaRPr lang="en-US"/>
        </a:p>
      </dgm:t>
    </dgm:pt>
    <dgm:pt modelId="{447112C5-EA5B-4BFC-8BAB-8DBD666DFADB}" type="pres">
      <dgm:prSet presAssocID="{96E3C013-5B4A-4EB7-8A85-3BC02AFC2884}" presName="aSpace" presStyleCnt="0"/>
      <dgm:spPr/>
    </dgm:pt>
  </dgm:ptLst>
  <dgm:cxnLst>
    <dgm:cxn modelId="{0DB0BD75-200D-4B11-907F-27FEC5D6CE9E}" srcId="{B035F08C-FE98-44C9-B26C-71D7354EB8CA}" destId="{C135A7E0-69BA-4C69-9EA4-391DFFAC5C6B}" srcOrd="0" destOrd="0" parTransId="{DF6B9EB0-225F-469D-AD42-095BEB1EA794}" sibTransId="{AAB449D3-9D82-42F5-B574-64E333154479}"/>
    <dgm:cxn modelId="{C2FFE84A-BB28-48F6-A0C6-CFDD73C0B533}" type="presOf" srcId="{C135A7E0-69BA-4C69-9EA4-391DFFAC5C6B}" destId="{D8A86307-7C4C-48FF-8C75-2743BB8B6E6B}" srcOrd="0" destOrd="0" presId="urn:microsoft.com/office/officeart/2005/8/layout/pyramid2"/>
    <dgm:cxn modelId="{E69D5123-6561-4DD2-AB29-AE9807B6D679}" type="presOf" srcId="{B035F08C-FE98-44C9-B26C-71D7354EB8CA}" destId="{BB016898-F355-4A66-909D-0F0E9852F97F}" srcOrd="0" destOrd="0" presId="urn:microsoft.com/office/officeart/2005/8/layout/pyramid2"/>
    <dgm:cxn modelId="{80E1D0E5-59D8-40CD-B393-8E614E08E42B}" srcId="{B035F08C-FE98-44C9-B26C-71D7354EB8CA}" destId="{96E3C013-5B4A-4EB7-8A85-3BC02AFC2884}" srcOrd="2" destOrd="0" parTransId="{0DABA745-29A7-4C62-9FAD-B3804B8BF373}" sibTransId="{C50654C4-FAEB-47D4-B319-5A20A240D79B}"/>
    <dgm:cxn modelId="{D2FAEE91-B4A6-494A-BDD9-CC8450996D9A}" srcId="{B035F08C-FE98-44C9-B26C-71D7354EB8CA}" destId="{A6B48F4A-7EC6-417F-85F7-562B19051BC9}" srcOrd="1" destOrd="0" parTransId="{457CC918-4874-4D9F-AFC2-24E928A0A9DD}" sibTransId="{C6236327-6B0F-4017-A8DD-CD054DA12B6F}"/>
    <dgm:cxn modelId="{094DA21B-DAD4-453B-8026-C1DB13B15D08}" type="presOf" srcId="{A6B48F4A-7EC6-417F-85F7-562B19051BC9}" destId="{B82DAF1B-3C7A-4BC7-84F5-1771B2EC20B4}" srcOrd="0" destOrd="0" presId="urn:microsoft.com/office/officeart/2005/8/layout/pyramid2"/>
    <dgm:cxn modelId="{3E97F848-F3A3-471F-B846-5A545901A988}" type="presOf" srcId="{96E3C013-5B4A-4EB7-8A85-3BC02AFC2884}" destId="{04185B34-7E51-4754-9479-9AC1396260C5}" srcOrd="0" destOrd="0" presId="urn:microsoft.com/office/officeart/2005/8/layout/pyramid2"/>
    <dgm:cxn modelId="{E8573680-9A75-45D7-97C8-5CBCE28F1501}" type="presParOf" srcId="{BB016898-F355-4A66-909D-0F0E9852F97F}" destId="{C93DD064-02FC-44F9-B53F-981597157618}" srcOrd="0" destOrd="0" presId="urn:microsoft.com/office/officeart/2005/8/layout/pyramid2"/>
    <dgm:cxn modelId="{F7FC7143-D23D-4D46-9558-E1137211E9E3}" type="presParOf" srcId="{BB016898-F355-4A66-909D-0F0E9852F97F}" destId="{99F2A09A-1511-48B6-87B6-BE2BABED032F}" srcOrd="1" destOrd="0" presId="urn:microsoft.com/office/officeart/2005/8/layout/pyramid2"/>
    <dgm:cxn modelId="{A46F97D0-5091-4E22-BC27-BE4FD8AAE986}" type="presParOf" srcId="{99F2A09A-1511-48B6-87B6-BE2BABED032F}" destId="{D8A86307-7C4C-48FF-8C75-2743BB8B6E6B}" srcOrd="0" destOrd="0" presId="urn:microsoft.com/office/officeart/2005/8/layout/pyramid2"/>
    <dgm:cxn modelId="{54FA94E7-ECCF-43A3-8034-67D3EDA87B9C}" type="presParOf" srcId="{99F2A09A-1511-48B6-87B6-BE2BABED032F}" destId="{ED2D4B7B-2245-4C4A-8BDA-C238AB4D0169}" srcOrd="1" destOrd="0" presId="urn:microsoft.com/office/officeart/2005/8/layout/pyramid2"/>
    <dgm:cxn modelId="{5C7D3E11-E762-4E9C-A9A6-CF783F8FCAEE}" type="presParOf" srcId="{99F2A09A-1511-48B6-87B6-BE2BABED032F}" destId="{B82DAF1B-3C7A-4BC7-84F5-1771B2EC20B4}" srcOrd="2" destOrd="0" presId="urn:microsoft.com/office/officeart/2005/8/layout/pyramid2"/>
    <dgm:cxn modelId="{8C3A4A8C-9733-42D8-A670-C2ED68F39B38}" type="presParOf" srcId="{99F2A09A-1511-48B6-87B6-BE2BABED032F}" destId="{AC185652-AE68-436D-805E-0C6BA20A618A}" srcOrd="3" destOrd="0" presId="urn:microsoft.com/office/officeart/2005/8/layout/pyramid2"/>
    <dgm:cxn modelId="{1E37BC88-13F8-4919-956A-371936782E6E}" type="presParOf" srcId="{99F2A09A-1511-48B6-87B6-BE2BABED032F}" destId="{04185B34-7E51-4754-9479-9AC1396260C5}" srcOrd="4" destOrd="0" presId="urn:microsoft.com/office/officeart/2005/8/layout/pyramid2"/>
    <dgm:cxn modelId="{4FFAB657-16CC-4EA0-B38A-3E5936567F56}" type="presParOf" srcId="{99F2A09A-1511-48B6-87B6-BE2BABED032F}" destId="{447112C5-EA5B-4BFC-8BAB-8DBD666DFAD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7DA88-C9F2-4AF4-A880-54DA021F474C}"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4A397-373B-4526-B417-7BA1968FDDB0}" type="slidenum">
              <a:rPr lang="en-US" smtClean="0"/>
              <a:t>‹#›</a:t>
            </a:fld>
            <a:endParaRPr lang="en-US"/>
          </a:p>
        </p:txBody>
      </p:sp>
    </p:spTree>
    <p:extLst>
      <p:ext uri="{BB962C8B-B14F-4D97-AF65-F5344CB8AC3E}">
        <p14:creationId xmlns:p14="http://schemas.microsoft.com/office/powerpoint/2010/main" val="203007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Guyana</a:t>
            </a:r>
            <a:r>
              <a:rPr lang="en-US" baseline="0" dirty="0" smtClean="0"/>
              <a:t> Shield spans Guyana, Suriname, French Guyana as well as parts of Colombia and Brazil. It covers approximately 270 million hectares of pristine rainforest. </a:t>
            </a:r>
          </a:p>
          <a:p>
            <a:r>
              <a:rPr lang="en-US" dirty="0" smtClean="0"/>
              <a:t>The forests of Guyana are valuable reservoirs of biodiversity and provide home to approximately 8,000 plant species and in excess of 1,000 species of terrestrial vertebrates. A high proportion of the forests of Guyana is pristine (the forests of the Guiana Shield have been recognized as one of the last remaining “frontier forests” of the world), they contain many animal and plant endemics (it is estimated that 5% of all flora species in Guyana are endemic); these forests provide numerous habitats for wildlife, and freshwater ecosystems further enhance the value of these forests. In addition, the forests provide other ecological services: the regulation of water regimes by intercepting rainfall and regulating its flow through the hydrological system; the maintenance of soil quality and the provision of organic materials through leaf and branch fall; the limiting of erosion and protection of soil from the direct impact of rainfall; and modulating climate.</a:t>
            </a:r>
            <a:endParaRPr lang="en-US" dirty="0"/>
          </a:p>
        </p:txBody>
      </p:sp>
      <p:sp>
        <p:nvSpPr>
          <p:cNvPr id="4" name="Slide Number Placeholder 3"/>
          <p:cNvSpPr>
            <a:spLocks noGrp="1"/>
          </p:cNvSpPr>
          <p:nvPr>
            <p:ph type="sldNum" sz="quarter" idx="10"/>
          </p:nvPr>
        </p:nvSpPr>
        <p:spPr/>
        <p:txBody>
          <a:bodyPr/>
          <a:lstStyle/>
          <a:p>
            <a:fld id="{FFE4A397-373B-4526-B417-7BA1968FDDB0}" type="slidenum">
              <a:rPr lang="en-US" smtClean="0"/>
              <a:t>2</a:t>
            </a:fld>
            <a:endParaRPr lang="en-US"/>
          </a:p>
        </p:txBody>
      </p:sp>
    </p:spTree>
    <p:extLst>
      <p:ext uri="{BB962C8B-B14F-4D97-AF65-F5344CB8AC3E}">
        <p14:creationId xmlns:p14="http://schemas.microsoft.com/office/powerpoint/2010/main" val="395847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GFC is guided by the Forest Act 2009 and the Regulations to the Forest Act, amended in 2018. </a:t>
            </a:r>
            <a:endParaRPr lang="en-US" dirty="0"/>
          </a:p>
        </p:txBody>
      </p:sp>
      <p:sp>
        <p:nvSpPr>
          <p:cNvPr id="4" name="Slide Number Placeholder 3"/>
          <p:cNvSpPr>
            <a:spLocks noGrp="1"/>
          </p:cNvSpPr>
          <p:nvPr>
            <p:ph type="sldNum" sz="quarter" idx="10"/>
          </p:nvPr>
        </p:nvSpPr>
        <p:spPr/>
        <p:txBody>
          <a:bodyPr/>
          <a:lstStyle/>
          <a:p>
            <a:fld id="{FFE4A397-373B-4526-B417-7BA1968FDDB0}" type="slidenum">
              <a:rPr lang="en-US" smtClean="0"/>
              <a:t>6</a:t>
            </a:fld>
            <a:endParaRPr lang="en-US"/>
          </a:p>
        </p:txBody>
      </p:sp>
    </p:spTree>
    <p:extLst>
      <p:ext uri="{BB962C8B-B14F-4D97-AF65-F5344CB8AC3E}">
        <p14:creationId xmlns:p14="http://schemas.microsoft.com/office/powerpoint/2010/main" val="342911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A397-373B-4526-B417-7BA1968FDDB0}" type="slidenum">
              <a:rPr lang="en-US" smtClean="0"/>
              <a:t>9</a:t>
            </a:fld>
            <a:endParaRPr lang="en-US"/>
          </a:p>
        </p:txBody>
      </p:sp>
    </p:spTree>
    <p:extLst>
      <p:ext uri="{BB962C8B-B14F-4D97-AF65-F5344CB8AC3E}">
        <p14:creationId xmlns:p14="http://schemas.microsoft.com/office/powerpoint/2010/main" val="5277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4A397-373B-4526-B417-7BA1968FDDB0}" type="slidenum">
              <a:rPr lang="en-US" smtClean="0"/>
              <a:t>10</a:t>
            </a:fld>
            <a:endParaRPr lang="en-US"/>
          </a:p>
        </p:txBody>
      </p:sp>
    </p:spTree>
    <p:extLst>
      <p:ext uri="{BB962C8B-B14F-4D97-AF65-F5344CB8AC3E}">
        <p14:creationId xmlns:p14="http://schemas.microsoft.com/office/powerpoint/2010/main" val="210009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348C21-509F-4551-A456-3A45409A5298}"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32171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48C21-509F-4551-A456-3A45409A5298}"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4385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48C21-509F-4551-A456-3A45409A5298}"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267664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48C21-509F-4551-A456-3A45409A5298}"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134594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48C21-509F-4551-A456-3A45409A5298}"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335133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48C21-509F-4551-A456-3A45409A5298}"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103526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348C21-509F-4551-A456-3A45409A5298}"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63261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48C21-509F-4551-A456-3A45409A5298}"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366704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48C21-509F-4551-A456-3A45409A5298}"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255149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48C21-509F-4551-A456-3A45409A5298}"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16453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48C21-509F-4551-A456-3A45409A5298}"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766D5-3534-49C5-9754-91583A91B7C8}" type="slidenum">
              <a:rPr lang="en-US" smtClean="0"/>
              <a:t>‹#›</a:t>
            </a:fld>
            <a:endParaRPr lang="en-US"/>
          </a:p>
        </p:txBody>
      </p:sp>
    </p:spTree>
    <p:extLst>
      <p:ext uri="{BB962C8B-B14F-4D97-AF65-F5344CB8AC3E}">
        <p14:creationId xmlns:p14="http://schemas.microsoft.com/office/powerpoint/2010/main" val="706642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48C21-509F-4551-A456-3A45409A5298}" type="datetimeFigureOut">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766D5-3534-49C5-9754-91583A91B7C8}" type="slidenum">
              <a:rPr lang="en-US" smtClean="0"/>
              <a:t>‹#›</a:t>
            </a:fld>
            <a:endParaRPr lang="en-US"/>
          </a:p>
        </p:txBody>
      </p:sp>
    </p:spTree>
    <p:extLst>
      <p:ext uri="{BB962C8B-B14F-4D97-AF65-F5344CB8AC3E}">
        <p14:creationId xmlns:p14="http://schemas.microsoft.com/office/powerpoint/2010/main" val="2470462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576" y="982513"/>
            <a:ext cx="9144000" cy="2387600"/>
          </a:xfrm>
        </p:spPr>
        <p:txBody>
          <a:bodyPr>
            <a:normAutofit fontScale="90000"/>
          </a:bodyPr>
          <a:lstStyle/>
          <a:p>
            <a:r>
              <a:rPr lang="en-US" dirty="0" smtClean="0">
                <a:latin typeface="Aharoni" panose="02010803020104030203" pitchFamily="2" charset="-79"/>
                <a:cs typeface="Aharoni" panose="02010803020104030203" pitchFamily="2" charset="-79"/>
              </a:rPr>
              <a:t>Investment Opportunities in the Forest Sector </a:t>
            </a:r>
            <a:endParaRPr lang="en-US"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4464424" y="3573517"/>
            <a:ext cx="7290097" cy="2846109"/>
          </a:xfrm>
        </p:spPr>
        <p:txBody>
          <a:bodyPr/>
          <a:lstStyle/>
          <a:p>
            <a:r>
              <a:rPr lang="en-US" dirty="0" smtClean="0">
                <a:latin typeface="Baskerville Old Face" panose="02020602080505020303" pitchFamily="18" charset="0"/>
              </a:rPr>
              <a:t>Presented by: 	James Singh – Management Consultant </a:t>
            </a:r>
          </a:p>
          <a:p>
            <a:r>
              <a:rPr lang="en-US" dirty="0" smtClean="0">
                <a:latin typeface="Baskerville Old Face" panose="02020602080505020303" pitchFamily="18" charset="0"/>
              </a:rPr>
              <a:t>Guyana Forestry Commission </a:t>
            </a:r>
          </a:p>
          <a:p>
            <a:r>
              <a:rPr lang="en-US" dirty="0" smtClean="0">
                <a:latin typeface="Baskerville Old Face" panose="02020602080505020303" pitchFamily="18" charset="0"/>
              </a:rPr>
              <a:t>2021-3-23</a:t>
            </a:r>
          </a:p>
          <a:p>
            <a:endParaRPr lang="en-US" dirty="0"/>
          </a:p>
        </p:txBody>
      </p:sp>
      <p:pic>
        <p:nvPicPr>
          <p:cNvPr id="4" name="Picture 3"/>
          <p:cNvPicPr>
            <a:picLocks noChangeAspect="1"/>
          </p:cNvPicPr>
          <p:nvPr/>
        </p:nvPicPr>
        <p:blipFill>
          <a:blip r:embed="rId2"/>
          <a:stretch>
            <a:fillRect/>
          </a:stretch>
        </p:blipFill>
        <p:spPr>
          <a:xfrm>
            <a:off x="0" y="5163483"/>
            <a:ext cx="12192000" cy="15424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608" y="255639"/>
            <a:ext cx="1140051" cy="1140051"/>
          </a:xfrm>
          <a:prstGeom prst="rect">
            <a:avLst/>
          </a:prstGeom>
        </p:spPr>
      </p:pic>
    </p:spTree>
    <p:extLst>
      <p:ext uri="{BB962C8B-B14F-4D97-AF65-F5344CB8AC3E}">
        <p14:creationId xmlns:p14="http://schemas.microsoft.com/office/powerpoint/2010/main" val="87493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51176"/>
            <a:ext cx="12193057" cy="806824"/>
          </a:xfrm>
          <a:prstGeom prst="rect">
            <a:avLst/>
          </a:prstGeom>
        </p:spPr>
      </p:pic>
      <p:sp>
        <p:nvSpPr>
          <p:cNvPr id="2" name="Title 1"/>
          <p:cNvSpPr>
            <a:spLocks noGrp="1"/>
          </p:cNvSpPr>
          <p:nvPr>
            <p:ph type="title"/>
          </p:nvPr>
        </p:nvSpPr>
        <p:spPr/>
        <p:txBody>
          <a:bodyPr/>
          <a:lstStyle/>
          <a:p>
            <a:pPr algn="ctr"/>
            <a:r>
              <a:rPr lang="en-US" b="1" dirty="0" smtClean="0">
                <a:latin typeface="Aharoni" panose="02010803020104030203" pitchFamily="2" charset="-79"/>
                <a:cs typeface="Aharoni" panose="02010803020104030203" pitchFamily="2" charset="-79"/>
              </a:rPr>
              <a:t>Investment Opportunities which do not involve timber harvesting</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82387" y="1825625"/>
            <a:ext cx="11616687" cy="4351338"/>
          </a:xfrm>
        </p:spPr>
        <p:txBody>
          <a:bodyPr>
            <a:normAutofit/>
          </a:bodyPr>
          <a:lstStyle/>
          <a:p>
            <a:r>
              <a:rPr lang="en-US" b="1" dirty="0"/>
              <a:t>T</a:t>
            </a:r>
            <a:r>
              <a:rPr lang="en-US" b="1" dirty="0" smtClean="0"/>
              <a:t>imber </a:t>
            </a:r>
            <a:r>
              <a:rPr lang="en-US" b="1" dirty="0"/>
              <a:t>processing facilities </a:t>
            </a:r>
            <a:r>
              <a:rPr lang="en-US" b="1" dirty="0" smtClean="0"/>
              <a:t>-</a:t>
            </a:r>
            <a:r>
              <a:rPr lang="en-US" sz="2300" dirty="0" smtClean="0"/>
              <a:t>both primary and secondary level.</a:t>
            </a:r>
            <a:endParaRPr lang="en-US" sz="2300" dirty="0"/>
          </a:p>
          <a:p>
            <a:r>
              <a:rPr lang="en-US" b="1" dirty="0"/>
              <a:t>F</a:t>
            </a:r>
            <a:r>
              <a:rPr lang="en-US" b="1" dirty="0" smtClean="0"/>
              <a:t>urniture manufacturing/building components-</a:t>
            </a:r>
            <a:r>
              <a:rPr lang="en-US" dirty="0" smtClean="0"/>
              <a:t> </a:t>
            </a:r>
            <a:r>
              <a:rPr lang="en-US" sz="2300" dirty="0" smtClean="0"/>
              <a:t>timber </a:t>
            </a:r>
            <a:r>
              <a:rPr lang="en-US" sz="2300" dirty="0"/>
              <a:t>and </a:t>
            </a:r>
            <a:r>
              <a:rPr lang="en-US" sz="2300" dirty="0" smtClean="0"/>
              <a:t>NTFP’s</a:t>
            </a:r>
          </a:p>
          <a:p>
            <a:r>
              <a:rPr lang="en-US" b="1" dirty="0" smtClean="0"/>
              <a:t>Forest based eco-tourism- </a:t>
            </a:r>
            <a:r>
              <a:rPr lang="en-US" sz="2300" dirty="0" smtClean="0"/>
              <a:t>student internships; bird watching; wildlife</a:t>
            </a:r>
            <a:r>
              <a:rPr lang="en-US" sz="2300" b="1" dirty="0" smtClean="0"/>
              <a:t>…</a:t>
            </a:r>
          </a:p>
          <a:p>
            <a:r>
              <a:rPr lang="en-US" b="1" dirty="0" smtClean="0"/>
              <a:t>Forest </a:t>
            </a:r>
            <a:r>
              <a:rPr lang="en-US" b="1" dirty="0"/>
              <a:t>road infrastructure </a:t>
            </a:r>
            <a:r>
              <a:rPr lang="en-US" dirty="0" smtClean="0"/>
              <a:t>– </a:t>
            </a:r>
            <a:r>
              <a:rPr lang="en-US" sz="2300" dirty="0" smtClean="0"/>
              <a:t>major source of forest products transport</a:t>
            </a:r>
          </a:p>
          <a:p>
            <a:r>
              <a:rPr lang="en-US" b="1" dirty="0" smtClean="0"/>
              <a:t>Forest river transport</a:t>
            </a:r>
            <a:r>
              <a:rPr lang="en-US" dirty="0" smtClean="0"/>
              <a:t>- </a:t>
            </a:r>
            <a:r>
              <a:rPr lang="en-US" sz="2300" dirty="0" smtClean="0"/>
              <a:t>rivers sometimes offer the best transport options (barges, tugs …)</a:t>
            </a:r>
            <a:endParaRPr lang="en-US" sz="2300" dirty="0"/>
          </a:p>
          <a:p>
            <a:r>
              <a:rPr lang="en-US" b="1" dirty="0" smtClean="0"/>
              <a:t>Forest </a:t>
            </a:r>
            <a:r>
              <a:rPr lang="en-US" b="1" dirty="0"/>
              <a:t>area business </a:t>
            </a:r>
            <a:r>
              <a:rPr lang="en-US" dirty="0" smtClean="0"/>
              <a:t>- </a:t>
            </a:r>
            <a:r>
              <a:rPr lang="en-US" sz="2300" dirty="0" smtClean="0"/>
              <a:t>hotels</a:t>
            </a:r>
            <a:r>
              <a:rPr lang="en-US" sz="2300" dirty="0"/>
              <a:t>, shops, gas station, restaurants, etc</a:t>
            </a:r>
            <a:r>
              <a:rPr lang="en-US" sz="2300" dirty="0" smtClean="0"/>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9023" y="457880"/>
            <a:ext cx="1140051" cy="1140051"/>
          </a:xfrm>
          <a:prstGeom prst="rect">
            <a:avLst/>
          </a:prstGeom>
        </p:spPr>
      </p:pic>
    </p:spTree>
    <p:extLst>
      <p:ext uri="{BB962C8B-B14F-4D97-AF65-F5344CB8AC3E}">
        <p14:creationId xmlns:p14="http://schemas.microsoft.com/office/powerpoint/2010/main" val="2260592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51" y="308758"/>
            <a:ext cx="11167753" cy="5035137"/>
          </a:xfrm>
        </p:spPr>
        <p:txBody>
          <a:bodyPr>
            <a:noAutofit/>
          </a:bodyPr>
          <a:lstStyle/>
          <a:p>
            <a:pPr lvl="0"/>
            <a:r>
              <a:rPr lang="en-US" b="1" dirty="0">
                <a:solidFill>
                  <a:prstClr val="black"/>
                </a:solidFill>
              </a:rPr>
              <a:t>F</a:t>
            </a:r>
            <a:r>
              <a:rPr lang="en-US" b="1" dirty="0" smtClean="0">
                <a:solidFill>
                  <a:prstClr val="black"/>
                </a:solidFill>
              </a:rPr>
              <a:t>orest </a:t>
            </a:r>
            <a:r>
              <a:rPr lang="en-US" b="1" dirty="0">
                <a:solidFill>
                  <a:prstClr val="black"/>
                </a:solidFill>
              </a:rPr>
              <a:t>transportation services </a:t>
            </a:r>
            <a:r>
              <a:rPr lang="en-US" dirty="0" smtClean="0">
                <a:solidFill>
                  <a:prstClr val="black"/>
                </a:solidFill>
              </a:rPr>
              <a:t>- </a:t>
            </a:r>
            <a:r>
              <a:rPr lang="en-US" sz="2400" dirty="0" smtClean="0">
                <a:solidFill>
                  <a:prstClr val="black"/>
                </a:solidFill>
              </a:rPr>
              <a:t>trucking</a:t>
            </a:r>
            <a:r>
              <a:rPr lang="en-US" sz="2400" dirty="0">
                <a:solidFill>
                  <a:prstClr val="black"/>
                </a:solidFill>
              </a:rPr>
              <a:t>, </a:t>
            </a:r>
            <a:r>
              <a:rPr lang="en-US" sz="2400" dirty="0" smtClean="0">
                <a:solidFill>
                  <a:prstClr val="black"/>
                </a:solidFill>
              </a:rPr>
              <a:t>transport</a:t>
            </a:r>
            <a:r>
              <a:rPr lang="en-US" sz="2400" dirty="0">
                <a:solidFill>
                  <a:prstClr val="black"/>
                </a:solidFill>
              </a:rPr>
              <a:t>, and vehicle rentals.</a:t>
            </a:r>
          </a:p>
          <a:p>
            <a:pPr lvl="0"/>
            <a:r>
              <a:rPr lang="en-US" b="1" dirty="0">
                <a:solidFill>
                  <a:prstClr val="black"/>
                </a:solidFill>
              </a:rPr>
              <a:t>F</a:t>
            </a:r>
            <a:r>
              <a:rPr lang="en-US" b="1" dirty="0" smtClean="0">
                <a:solidFill>
                  <a:prstClr val="black"/>
                </a:solidFill>
              </a:rPr>
              <a:t>orest </a:t>
            </a:r>
            <a:r>
              <a:rPr lang="en-US" b="1" dirty="0">
                <a:solidFill>
                  <a:prstClr val="black"/>
                </a:solidFill>
              </a:rPr>
              <a:t>related consultancy services </a:t>
            </a:r>
            <a:r>
              <a:rPr lang="en-US" dirty="0">
                <a:solidFill>
                  <a:prstClr val="black"/>
                </a:solidFill>
              </a:rPr>
              <a:t>– </a:t>
            </a:r>
            <a:r>
              <a:rPr lang="en-US" sz="2400" dirty="0">
                <a:solidFill>
                  <a:prstClr val="black"/>
                </a:solidFill>
              </a:rPr>
              <a:t>forest inventory, mapping, </a:t>
            </a:r>
            <a:r>
              <a:rPr lang="en-US" sz="2400" dirty="0" smtClean="0">
                <a:solidFill>
                  <a:prstClr val="black"/>
                </a:solidFill>
              </a:rPr>
              <a:t>preparation of ESIAs, AOPs, FMPs, </a:t>
            </a:r>
            <a:r>
              <a:rPr lang="en-US" sz="2400" dirty="0">
                <a:solidFill>
                  <a:prstClr val="black"/>
                </a:solidFill>
              </a:rPr>
              <a:t>special </a:t>
            </a:r>
            <a:r>
              <a:rPr lang="en-US" sz="2400" dirty="0" smtClean="0">
                <a:solidFill>
                  <a:prstClr val="black"/>
                </a:solidFill>
              </a:rPr>
              <a:t>projects </a:t>
            </a:r>
            <a:r>
              <a:rPr lang="en-US" sz="2400" dirty="0">
                <a:solidFill>
                  <a:prstClr val="black"/>
                </a:solidFill>
              </a:rPr>
              <a:t>like Guyana’s MRVS work, </a:t>
            </a:r>
            <a:r>
              <a:rPr lang="en-US" sz="2400" dirty="0" smtClean="0">
                <a:solidFill>
                  <a:prstClr val="black"/>
                </a:solidFill>
              </a:rPr>
              <a:t>shipping logistics, Investment/Business plans etc</a:t>
            </a:r>
            <a:r>
              <a:rPr lang="en-US" sz="2400" dirty="0">
                <a:solidFill>
                  <a:prstClr val="black"/>
                </a:solidFill>
              </a:rPr>
              <a:t>.</a:t>
            </a:r>
          </a:p>
          <a:p>
            <a:pPr lvl="0"/>
            <a:r>
              <a:rPr lang="en-US" b="1" dirty="0">
                <a:solidFill>
                  <a:prstClr val="black"/>
                </a:solidFill>
              </a:rPr>
              <a:t>R</a:t>
            </a:r>
            <a:r>
              <a:rPr lang="en-US" b="1" dirty="0" smtClean="0">
                <a:solidFill>
                  <a:prstClr val="black"/>
                </a:solidFill>
              </a:rPr>
              <a:t>eforestation programs </a:t>
            </a:r>
            <a:r>
              <a:rPr lang="en-US" b="1" dirty="0">
                <a:solidFill>
                  <a:prstClr val="black"/>
                </a:solidFill>
              </a:rPr>
              <a:t>in forest degraded areas </a:t>
            </a:r>
            <a:r>
              <a:rPr lang="en-US" dirty="0">
                <a:solidFill>
                  <a:prstClr val="black"/>
                </a:solidFill>
              </a:rPr>
              <a:t>– </a:t>
            </a:r>
            <a:r>
              <a:rPr lang="en-US" sz="2400" dirty="0">
                <a:solidFill>
                  <a:prstClr val="black"/>
                </a:solidFill>
              </a:rPr>
              <a:t>in </a:t>
            </a:r>
            <a:r>
              <a:rPr lang="en-US" sz="2400" dirty="0" smtClean="0">
                <a:solidFill>
                  <a:prstClr val="black"/>
                </a:solidFill>
              </a:rPr>
              <a:t>mined </a:t>
            </a:r>
            <a:r>
              <a:rPr lang="en-US" sz="2400" dirty="0">
                <a:solidFill>
                  <a:prstClr val="black"/>
                </a:solidFill>
              </a:rPr>
              <a:t>out areas, etc.</a:t>
            </a:r>
          </a:p>
          <a:p>
            <a:pPr lvl="0"/>
            <a:r>
              <a:rPr lang="en-US" b="1" dirty="0">
                <a:solidFill>
                  <a:prstClr val="black"/>
                </a:solidFill>
              </a:rPr>
              <a:t>F</a:t>
            </a:r>
            <a:r>
              <a:rPr lang="en-US" b="1" dirty="0" smtClean="0">
                <a:solidFill>
                  <a:prstClr val="black"/>
                </a:solidFill>
              </a:rPr>
              <a:t>orest </a:t>
            </a:r>
            <a:r>
              <a:rPr lang="en-US" b="1" dirty="0">
                <a:solidFill>
                  <a:prstClr val="black"/>
                </a:solidFill>
              </a:rPr>
              <a:t>plantations </a:t>
            </a:r>
            <a:r>
              <a:rPr lang="en-US" dirty="0">
                <a:solidFill>
                  <a:prstClr val="black"/>
                </a:solidFill>
              </a:rPr>
              <a:t>– </a:t>
            </a:r>
            <a:r>
              <a:rPr lang="en-US" dirty="0" smtClean="0">
                <a:solidFill>
                  <a:prstClr val="black"/>
                </a:solidFill>
              </a:rPr>
              <a:t>National Forest Policy requirement</a:t>
            </a:r>
            <a:endParaRPr lang="en-US" sz="2400" dirty="0">
              <a:solidFill>
                <a:prstClr val="black"/>
              </a:solidFill>
            </a:endParaRPr>
          </a:p>
          <a:p>
            <a:pPr lvl="0"/>
            <a:r>
              <a:rPr lang="en-US" b="1" dirty="0">
                <a:solidFill>
                  <a:prstClr val="black"/>
                </a:solidFill>
              </a:rPr>
              <a:t>F</a:t>
            </a:r>
            <a:r>
              <a:rPr lang="en-US" b="1" dirty="0" smtClean="0">
                <a:solidFill>
                  <a:prstClr val="black"/>
                </a:solidFill>
              </a:rPr>
              <a:t>orest </a:t>
            </a:r>
            <a:r>
              <a:rPr lang="en-US" b="1" dirty="0">
                <a:solidFill>
                  <a:prstClr val="black"/>
                </a:solidFill>
              </a:rPr>
              <a:t>products </a:t>
            </a:r>
            <a:r>
              <a:rPr lang="en-US" b="1" dirty="0" smtClean="0">
                <a:solidFill>
                  <a:prstClr val="black"/>
                </a:solidFill>
              </a:rPr>
              <a:t>consolidated marketing </a:t>
            </a:r>
            <a:r>
              <a:rPr lang="en-US" b="1" dirty="0">
                <a:solidFill>
                  <a:prstClr val="black"/>
                </a:solidFill>
              </a:rPr>
              <a:t>business</a:t>
            </a:r>
            <a:r>
              <a:rPr lang="en-US" dirty="0">
                <a:solidFill>
                  <a:prstClr val="black"/>
                </a:solidFill>
              </a:rPr>
              <a:t> </a:t>
            </a:r>
            <a:r>
              <a:rPr lang="en-US" sz="2400" dirty="0">
                <a:solidFill>
                  <a:prstClr val="black"/>
                </a:solidFill>
              </a:rPr>
              <a:t>– buying and selling forest products </a:t>
            </a:r>
            <a:r>
              <a:rPr lang="en-US" sz="2400" dirty="0" smtClean="0">
                <a:solidFill>
                  <a:prstClr val="black"/>
                </a:solidFill>
              </a:rPr>
              <a:t>on a large scale (consolidating hub).</a:t>
            </a:r>
          </a:p>
          <a:p>
            <a:pPr lvl="0"/>
            <a:r>
              <a:rPr lang="en-US" sz="2400" dirty="0" smtClean="0">
                <a:solidFill>
                  <a:prstClr val="black"/>
                </a:solidFill>
              </a:rPr>
              <a:t>www.forestry.gov.gy</a:t>
            </a:r>
            <a:endParaRPr lang="en-US" sz="2400" dirty="0">
              <a:solidFill>
                <a:prstClr val="black"/>
              </a:solidFill>
            </a:endParaRPr>
          </a:p>
          <a:p>
            <a:r>
              <a:rPr lang="en-US" dirty="0" smtClean="0"/>
              <a:t>Guyana is considered to be a source of sustainably managed forest products that come from a legal source.</a:t>
            </a:r>
            <a:endParaRPr lang="en-US" dirty="0"/>
          </a:p>
        </p:txBody>
      </p:sp>
      <p:pic>
        <p:nvPicPr>
          <p:cNvPr id="4" name="Picture 3"/>
          <p:cNvPicPr>
            <a:picLocks noChangeAspect="1"/>
          </p:cNvPicPr>
          <p:nvPr/>
        </p:nvPicPr>
        <p:blipFill>
          <a:blip r:embed="rId2"/>
          <a:stretch>
            <a:fillRect/>
          </a:stretch>
        </p:blipFill>
        <p:spPr>
          <a:xfrm>
            <a:off x="0" y="5462649"/>
            <a:ext cx="12193057" cy="139535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72" y="190004"/>
            <a:ext cx="1140051" cy="1140051"/>
          </a:xfrm>
          <a:prstGeom prst="rect">
            <a:avLst/>
          </a:prstGeom>
        </p:spPr>
      </p:pic>
    </p:spTree>
    <p:extLst>
      <p:ext uri="{BB962C8B-B14F-4D97-AF65-F5344CB8AC3E}">
        <p14:creationId xmlns:p14="http://schemas.microsoft.com/office/powerpoint/2010/main" val="537283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15578"/>
            <a:ext cx="12193057" cy="1542422"/>
          </a:xfrm>
          <a:prstGeom prst="rect">
            <a:avLst/>
          </a:prstGeom>
        </p:spPr>
      </p:pic>
      <p:sp>
        <p:nvSpPr>
          <p:cNvPr id="2" name="Title 1"/>
          <p:cNvSpPr>
            <a:spLocks noGrp="1"/>
          </p:cNvSpPr>
          <p:nvPr>
            <p:ph type="title"/>
          </p:nvPr>
        </p:nvSpPr>
        <p:spPr/>
        <p:txBody>
          <a:bodyPr/>
          <a:lstStyle/>
          <a:p>
            <a:pPr algn="ctr"/>
            <a:r>
              <a:rPr lang="en-US" b="1" dirty="0" smtClean="0">
                <a:latin typeface="Aharoni" panose="02010803020104030203" pitchFamily="2" charset="-79"/>
                <a:cs typeface="Aharoni" panose="02010803020104030203" pitchFamily="2" charset="-79"/>
              </a:rPr>
              <a:t>Guyana’s Forest Sector </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56259" y="1327464"/>
            <a:ext cx="11677411" cy="4351338"/>
          </a:xfrm>
        </p:spPr>
        <p:txBody>
          <a:bodyPr>
            <a:normAutofit/>
          </a:bodyPr>
          <a:lstStyle/>
          <a:p>
            <a:r>
              <a:rPr lang="en-US" dirty="0" smtClean="0"/>
              <a:t>Part of the Guiana Shield- approximately 18% of the world’s forest. </a:t>
            </a:r>
          </a:p>
          <a:p>
            <a:r>
              <a:rPr lang="en-US" dirty="0"/>
              <a:t>F</a:t>
            </a:r>
            <a:r>
              <a:rPr lang="en-US" dirty="0" smtClean="0"/>
              <a:t>orest </a:t>
            </a:r>
            <a:r>
              <a:rPr lang="en-US" dirty="0"/>
              <a:t>cover of approximately 87% (</a:t>
            </a:r>
            <a:r>
              <a:rPr lang="en-US" dirty="0" smtClean="0"/>
              <a:t>18 million </a:t>
            </a:r>
            <a:r>
              <a:rPr lang="en-US" dirty="0"/>
              <a:t>hectares</a:t>
            </a:r>
            <a:r>
              <a:rPr lang="en-US" dirty="0" smtClean="0"/>
              <a:t>)</a:t>
            </a:r>
          </a:p>
          <a:p>
            <a:r>
              <a:rPr lang="en-US" dirty="0" smtClean="0"/>
              <a:t>12.6 million </a:t>
            </a:r>
            <a:r>
              <a:rPr lang="en-US" dirty="0"/>
              <a:t>hectares are designated as state </a:t>
            </a:r>
            <a:r>
              <a:rPr lang="en-US" dirty="0" smtClean="0"/>
              <a:t>forests; fall </a:t>
            </a:r>
            <a:r>
              <a:rPr lang="en-US" dirty="0"/>
              <a:t>under the </a:t>
            </a:r>
            <a:r>
              <a:rPr lang="en-US" dirty="0" smtClean="0"/>
              <a:t>jurisdiction </a:t>
            </a:r>
            <a:r>
              <a:rPr lang="en-US" dirty="0"/>
              <a:t>of the Guyana Forestry Commission (GFC</a:t>
            </a:r>
            <a:r>
              <a:rPr lang="en-US" dirty="0" smtClean="0"/>
              <a:t>).</a:t>
            </a:r>
          </a:p>
          <a:p>
            <a:r>
              <a:rPr lang="en-US" dirty="0" smtClean="0"/>
              <a:t>41% of </a:t>
            </a:r>
            <a:r>
              <a:rPr lang="en-US" dirty="0"/>
              <a:t>the State Forest </a:t>
            </a:r>
            <a:r>
              <a:rPr lang="en-US" dirty="0" smtClean="0"/>
              <a:t>have </a:t>
            </a:r>
            <a:r>
              <a:rPr lang="en-US" dirty="0"/>
              <a:t>been allocated </a:t>
            </a:r>
            <a:r>
              <a:rPr lang="en-US" dirty="0" smtClean="0"/>
              <a:t>to timber </a:t>
            </a:r>
            <a:r>
              <a:rPr lang="en-US" dirty="0"/>
              <a:t>harvesting </a:t>
            </a:r>
            <a:endParaRPr lang="en-US" dirty="0" smtClean="0"/>
          </a:p>
          <a:p>
            <a:r>
              <a:rPr lang="en-US" dirty="0" smtClean="0"/>
              <a:t>SFM guidelines implemented countrywide; deforestation rate 0.07 %</a:t>
            </a:r>
          </a:p>
          <a:p>
            <a:r>
              <a:rPr lang="en-US" dirty="0" smtClean="0"/>
              <a:t>Independent Forest Monitoring audits show compliance with SFM principles</a:t>
            </a:r>
          </a:p>
          <a:p>
            <a:r>
              <a:rPr lang="en-US" dirty="0"/>
              <a:t>F</a:t>
            </a:r>
            <a:r>
              <a:rPr lang="en-US" dirty="0" smtClean="0"/>
              <a:t>orestry contributes </a:t>
            </a:r>
            <a:r>
              <a:rPr lang="en-US" dirty="0"/>
              <a:t>to </a:t>
            </a:r>
            <a:r>
              <a:rPr lang="en-US" dirty="0" smtClean="0"/>
              <a:t>approximately 4</a:t>
            </a:r>
            <a:r>
              <a:rPr lang="en-US" dirty="0"/>
              <a:t>% of Guyana’s National </a:t>
            </a:r>
            <a:r>
              <a:rPr lang="en-US" dirty="0" smtClean="0"/>
              <a:t>GDP.</a:t>
            </a:r>
          </a:p>
          <a:p>
            <a:endParaRPr lang="en-US" dirty="0" smtClean="0"/>
          </a:p>
          <a:p>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620" y="148266"/>
            <a:ext cx="1140051" cy="1140051"/>
          </a:xfrm>
          <a:prstGeom prst="rect">
            <a:avLst/>
          </a:prstGeom>
        </p:spPr>
      </p:pic>
    </p:spTree>
    <p:extLst>
      <p:ext uri="{BB962C8B-B14F-4D97-AF65-F5344CB8AC3E}">
        <p14:creationId xmlns:p14="http://schemas.microsoft.com/office/powerpoint/2010/main" val="1098829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5315578"/>
            <a:ext cx="12193057" cy="1542422"/>
          </a:xfrm>
          <a:prstGeom prst="rect">
            <a:avLst/>
          </a:prstGeom>
        </p:spPr>
      </p:pic>
      <p:sp>
        <p:nvSpPr>
          <p:cNvPr id="2" name="Title 1"/>
          <p:cNvSpPr>
            <a:spLocks noGrp="1"/>
          </p:cNvSpPr>
          <p:nvPr>
            <p:ph type="title"/>
          </p:nvPr>
        </p:nvSpPr>
        <p:spPr/>
        <p:txBody>
          <a:bodyPr>
            <a:normAutofit/>
          </a:bodyPr>
          <a:lstStyle/>
          <a:p>
            <a:pPr algn="ctr"/>
            <a:r>
              <a:rPr lang="en-US" sz="3600" b="1" dirty="0" smtClean="0">
                <a:latin typeface="Aharoni" panose="02010803020104030203" pitchFamily="2" charset="-79"/>
                <a:cs typeface="Aharoni" panose="02010803020104030203" pitchFamily="2" charset="-79"/>
              </a:rPr>
              <a:t>Forest Land Allocation </a:t>
            </a:r>
            <a:endParaRPr lang="en-US" sz="3600" b="1" dirty="0">
              <a:latin typeface="Aharoni" panose="02010803020104030203" pitchFamily="2" charset="-79"/>
              <a:cs typeface="Aharoni" panose="02010803020104030203" pitchFamily="2" charset="-79"/>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5449061"/>
              </p:ext>
            </p:extLst>
          </p:nvPr>
        </p:nvGraphicFramePr>
        <p:xfrm>
          <a:off x="1656679" y="1592132"/>
          <a:ext cx="8068235" cy="4970035"/>
        </p:xfrm>
        <a:graphic>
          <a:graphicData uri="http://schemas.openxmlformats.org/drawingml/2006/table">
            <a:tbl>
              <a:tblPr firstRow="1" firstCol="1" bandRow="1"/>
              <a:tblGrid>
                <a:gridCol w="2848483"/>
                <a:gridCol w="1734602"/>
                <a:gridCol w="1731186"/>
                <a:gridCol w="1753964"/>
              </a:tblGrid>
              <a:tr h="314370">
                <a:tc rowSpan="2">
                  <a:txBody>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rPr>
                        <a:t>CLASSIFICATIONS</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COUNT</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Area (Hectares)</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3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rPr>
                        <a:t>Total Allocation</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370">
                <a:tc gridSpan="3">
                  <a:txBody>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rPr>
                        <a:t>PRODUCTION LANDS ending December 2020</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a:txBody>
                    <a:bodyPr/>
                    <a:lstStyle/>
                    <a:p>
                      <a:pPr marL="0" marR="0" indent="509905" algn="ctr">
                        <a:spcBef>
                          <a:spcPts val="0"/>
                        </a:spcBef>
                        <a:spcAft>
                          <a:spcPts val="0"/>
                        </a:spcAft>
                      </a:pPr>
                      <a:r>
                        <a:rPr lang="en-US" sz="1100" b="1">
                          <a:solidFill>
                            <a:srgbClr val="FF0000"/>
                          </a:solidFill>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14370">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Small concessions</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496</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2,159,785</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42.0%</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70">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AL and ML</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12</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rPr>
                        <a:t>6,019</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0.1%</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70">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State Exploratory Permits (SFEP)</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7</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rPr>
                        <a:t>1,239,257</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24.1%</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19">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Large Concessions</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16</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1,716,259</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33.4%</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19">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Total  Production Area Allocated</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531</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5,121,321</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100.0</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519">
                <a:tc gridSpan="2">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PERMANENT RESEARCH AND RESERVES</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a:txBody>
                    <a:bodyPr/>
                    <a:lstStyle/>
                    <a:p>
                      <a:pPr marL="0" marR="0" indent="508000" algn="ctr">
                        <a:spcBef>
                          <a:spcPts val="0"/>
                        </a:spcBef>
                        <a:spcAft>
                          <a:spcPts val="0"/>
                        </a:spcAft>
                      </a:pPr>
                      <a:r>
                        <a:rPr lang="en-US" sz="1100">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indent="508000" algn="ctr">
                        <a:spcBef>
                          <a:spcPts val="0"/>
                        </a:spcBef>
                        <a:spcAft>
                          <a:spcPts val="0"/>
                        </a:spcAft>
                      </a:pPr>
                      <a:r>
                        <a:rPr lang="en-US" sz="1100">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39519">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GFC Forest Reserves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12</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17,924.92</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508000" algn="ctr">
                        <a:spcBef>
                          <a:spcPts val="0"/>
                        </a:spcBef>
                        <a:spcAft>
                          <a:spcPts val="0"/>
                        </a:spcAft>
                      </a:pPr>
                      <a:r>
                        <a:rPr lang="en-US" sz="1100">
                          <a:solidFill>
                            <a:srgbClr val="FF0000"/>
                          </a:solidFill>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39519">
                <a:tc>
                  <a:txBody>
                    <a:bodyPr/>
                    <a:lstStyle/>
                    <a:p>
                      <a:pPr marL="0" marR="0" algn="ctr">
                        <a:spcBef>
                          <a:spcPts val="0"/>
                        </a:spcBef>
                        <a:spcAft>
                          <a:spcPts val="0"/>
                        </a:spcAft>
                      </a:pPr>
                      <a:r>
                        <a:rPr lang="en-US" sz="1100">
                          <a:solidFill>
                            <a:srgbClr val="FF0000"/>
                          </a:solidFill>
                          <a:effectLst/>
                          <a:latin typeface="Arial" panose="020B0604020202020204" pitchFamily="34" charset="0"/>
                          <a:ea typeface="Calibri" panose="020F0502020204030204" pitchFamily="34" charset="0"/>
                        </a:rPr>
                        <a:t>Total Forest Allocated</a:t>
                      </a:r>
                      <a:endParaRPr lang="en-US" sz="1800">
                        <a:solidFill>
                          <a:srgbClr val="FF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solidFill>
                            <a:srgbClr val="FF0000"/>
                          </a:solidFill>
                          <a:effectLst/>
                          <a:latin typeface="Arial" panose="020B0604020202020204" pitchFamily="34" charset="0"/>
                          <a:ea typeface="Calibri" panose="020F0502020204030204" pitchFamily="34" charset="0"/>
                        </a:rPr>
                        <a:t> </a:t>
                      </a:r>
                      <a:endParaRPr lang="en-US" sz="1800">
                        <a:solidFill>
                          <a:srgbClr val="FF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smtClean="0">
                          <a:solidFill>
                            <a:srgbClr val="FF0000"/>
                          </a:solidFill>
                          <a:effectLst/>
                          <a:latin typeface="Arial" panose="020B0604020202020204" pitchFamily="34" charset="0"/>
                          <a:ea typeface="Calibri" panose="020F0502020204030204" pitchFamily="34" charset="0"/>
                        </a:rPr>
                        <a:t>5,139,245.644 (41 %)</a:t>
                      </a:r>
                      <a:endParaRPr lang="en-US" sz="1800" dirty="0">
                        <a:solidFill>
                          <a:srgbClr val="FF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508000" algn="ctr">
                        <a:spcBef>
                          <a:spcPts val="0"/>
                        </a:spcBef>
                        <a:spcAft>
                          <a:spcPts val="0"/>
                        </a:spcAft>
                      </a:pPr>
                      <a:r>
                        <a:rPr lang="en-US" sz="1100">
                          <a:solidFill>
                            <a:srgbClr val="FF0000"/>
                          </a:solidFill>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14370">
                <a:tc>
                  <a:txBody>
                    <a:bodyPr/>
                    <a:lstStyle/>
                    <a:p>
                      <a:pPr marL="0" marR="0" algn="ctr">
                        <a:spcBef>
                          <a:spcPts val="0"/>
                        </a:spcBef>
                        <a:spcAft>
                          <a:spcPts val="0"/>
                        </a:spcAft>
                      </a:pPr>
                      <a:r>
                        <a:rPr lang="en-US" sz="1100">
                          <a:solidFill>
                            <a:srgbClr val="FF0000"/>
                          </a:solidFill>
                          <a:effectLst/>
                          <a:latin typeface="Arial" panose="020B0604020202020204" pitchFamily="34" charset="0"/>
                          <a:ea typeface="Calibri" panose="020F0502020204030204" pitchFamily="34" charset="0"/>
                        </a:rPr>
                        <a:t>Unallocated State Forest</a:t>
                      </a:r>
                      <a:endParaRPr lang="en-US" sz="1800">
                        <a:solidFill>
                          <a:srgbClr val="FF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509905" algn="ctr">
                        <a:spcBef>
                          <a:spcPts val="0"/>
                        </a:spcBef>
                        <a:spcAft>
                          <a:spcPts val="0"/>
                        </a:spcAft>
                      </a:pPr>
                      <a:r>
                        <a:rPr lang="en-US" sz="1100" b="1">
                          <a:solidFill>
                            <a:srgbClr val="FF0000"/>
                          </a:solidFill>
                          <a:effectLst/>
                          <a:latin typeface="Arial" panose="020B0604020202020204" pitchFamily="34" charset="0"/>
                          <a:ea typeface="Calibri" panose="020F0502020204030204" pitchFamily="34" charset="0"/>
                        </a:rPr>
                        <a:t> </a:t>
                      </a:r>
                      <a:endParaRPr lang="en-US" sz="1800">
                        <a:solidFill>
                          <a:srgbClr val="FF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smtClean="0">
                          <a:solidFill>
                            <a:srgbClr val="FF0000"/>
                          </a:solidFill>
                          <a:effectLst/>
                          <a:latin typeface="Arial" panose="020B0604020202020204" pitchFamily="34" charset="0"/>
                          <a:ea typeface="Calibri" panose="020F0502020204030204" pitchFamily="34" charset="0"/>
                        </a:rPr>
                        <a:t>7,426,754.36 (59 %)</a:t>
                      </a:r>
                      <a:endParaRPr lang="en-US" sz="1800" dirty="0">
                        <a:solidFill>
                          <a:srgbClr val="FF000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508000" algn="ctr">
                        <a:spcBef>
                          <a:spcPts val="0"/>
                        </a:spcBef>
                        <a:spcAft>
                          <a:spcPts val="0"/>
                        </a:spcAft>
                      </a:pPr>
                      <a:r>
                        <a:rPr lang="en-US" sz="1100">
                          <a:solidFill>
                            <a:srgbClr val="FF0000"/>
                          </a:solidFill>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14370">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Total State Forest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indent="509905" algn="ctr">
                        <a:spcBef>
                          <a:spcPts val="0"/>
                        </a:spcBef>
                        <a:spcAft>
                          <a:spcPts val="0"/>
                        </a:spcAft>
                      </a:pPr>
                      <a:r>
                        <a:rPr lang="en-US" sz="1100" b="1">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12,566,000</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indent="508000" algn="ctr">
                        <a:spcBef>
                          <a:spcPts val="0"/>
                        </a:spcBef>
                        <a:spcAft>
                          <a:spcPts val="0"/>
                        </a:spcAft>
                      </a:pPr>
                      <a:r>
                        <a:rPr lang="en-US" sz="1100">
                          <a:solidFill>
                            <a:srgbClr val="FF0000"/>
                          </a:solidFill>
                          <a:effectLst/>
                          <a:latin typeface="Arial" panose="020B060402020202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14370">
                <a:tc>
                  <a:txBody>
                    <a:bodyPr/>
                    <a:lstStyle/>
                    <a:p>
                      <a:pPr marL="0" marR="0" algn="ctr">
                        <a:spcBef>
                          <a:spcPts val="0"/>
                        </a:spcBef>
                        <a:spcAft>
                          <a:spcPts val="0"/>
                        </a:spcAft>
                      </a:pPr>
                      <a:r>
                        <a:rPr lang="en-US" sz="1100" dirty="0" err="1">
                          <a:effectLst/>
                          <a:latin typeface="Arial" panose="020B0604020202020204" pitchFamily="34" charset="0"/>
                          <a:ea typeface="Calibri" panose="020F0502020204030204" pitchFamily="34" charset="0"/>
                        </a:rPr>
                        <a:t>Iwokrama</a:t>
                      </a:r>
                      <a:r>
                        <a:rPr lang="en-US" sz="11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371,681.00</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508000" algn="ctr">
                        <a:spcBef>
                          <a:spcPts val="0"/>
                        </a:spcBef>
                        <a:spcAft>
                          <a:spcPts val="0"/>
                        </a:spcAft>
                      </a:pPr>
                      <a:r>
                        <a:rPr lang="en-US" sz="1100" dirty="0">
                          <a:solidFill>
                            <a:srgbClr val="FF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14370">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Kaieteur National Park </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1</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61,091.34</a:t>
                      </a:r>
                      <a:endParaRPr lang="en-US"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508000" algn="ctr">
                        <a:spcBef>
                          <a:spcPts val="0"/>
                        </a:spcBef>
                        <a:spcAft>
                          <a:spcPts val="0"/>
                        </a:spcAft>
                      </a:pPr>
                      <a:r>
                        <a:rPr lang="en-US" sz="1100" dirty="0">
                          <a:solidFill>
                            <a:srgbClr val="FF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14370">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Other (Shell Beach, Kanuku)</a:t>
                      </a:r>
                      <a:endParaRPr lang="en-US"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rPr>
                        <a:t>2</a:t>
                      </a:r>
                      <a:endParaRPr lang="en-US"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rPr>
                        <a:t>730,300</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14370">
                <a:tc>
                  <a:txBody>
                    <a:bodyPr/>
                    <a:lstStyle/>
                    <a:p>
                      <a:pPr marL="0" marR="0" algn="ctr">
                        <a:spcBef>
                          <a:spcPts val="0"/>
                        </a:spcBef>
                        <a:spcAft>
                          <a:spcPts val="0"/>
                        </a:spcAft>
                      </a:pPr>
                      <a:r>
                        <a:rPr lang="en-US" sz="1100" b="1">
                          <a:effectLst/>
                          <a:latin typeface="Arial" panose="020B0604020202020204" pitchFamily="34" charset="0"/>
                          <a:ea typeface="Calibri" panose="020F0502020204030204" pitchFamily="34" charset="0"/>
                        </a:rPr>
                        <a:t>Total area size of Protected Area</a:t>
                      </a:r>
                      <a:endParaRPr lang="en-US"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rPr>
                        <a:t>1,163,072.34</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100" dirty="0">
                          <a:solidFill>
                            <a:srgbClr val="FF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Rectangle 1"/>
          <p:cNvSpPr>
            <a:spLocks noChangeArrowheads="1"/>
          </p:cNvSpPr>
          <p:nvPr/>
        </p:nvSpPr>
        <p:spPr bwMode="auto">
          <a:xfrm>
            <a:off x="-1037700" y="0"/>
            <a:ext cx="1322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1024" y="228600"/>
            <a:ext cx="1140051" cy="1140051"/>
          </a:xfrm>
          <a:prstGeom prst="rect">
            <a:avLst/>
          </a:prstGeom>
        </p:spPr>
      </p:pic>
    </p:spTree>
    <p:extLst>
      <p:ext uri="{BB962C8B-B14F-4D97-AF65-F5344CB8AC3E}">
        <p14:creationId xmlns:p14="http://schemas.microsoft.com/office/powerpoint/2010/main" val="379190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 y="5315578"/>
            <a:ext cx="12193057" cy="1542422"/>
          </a:xfrm>
          <a:prstGeom prst="rect">
            <a:avLst/>
          </a:prstGeom>
        </p:spPr>
      </p:pic>
      <p:sp>
        <p:nvSpPr>
          <p:cNvPr id="2" name="Title 1"/>
          <p:cNvSpPr>
            <a:spLocks noGrp="1"/>
          </p:cNvSpPr>
          <p:nvPr>
            <p:ph type="title"/>
          </p:nvPr>
        </p:nvSpPr>
        <p:spPr/>
        <p:txBody>
          <a:bodyPr>
            <a:normAutofit/>
          </a:bodyPr>
          <a:lstStyle/>
          <a:p>
            <a:pPr algn="ctr"/>
            <a:r>
              <a:rPr lang="en-US" sz="2800" b="1" dirty="0" smtClean="0">
                <a:latin typeface="Aharoni" panose="02010803020104030203" pitchFamily="2" charset="-79"/>
                <a:cs typeface="Aharoni" panose="02010803020104030203" pitchFamily="2" charset="-79"/>
              </a:rPr>
              <a:t>Unallocated/Allocated State Forests </a:t>
            </a:r>
            <a:endParaRPr lang="en-US" sz="2800" b="1" dirty="0">
              <a:latin typeface="Aharoni" panose="02010803020104030203" pitchFamily="2" charset="-79"/>
              <a:cs typeface="Aharoni" panose="02010803020104030203" pitchFamily="2" charset="-79"/>
            </a:endParaRPr>
          </a:p>
        </p:txBody>
      </p:sp>
      <p:sp>
        <p:nvSpPr>
          <p:cNvPr id="7" name="Rectangle 1"/>
          <p:cNvSpPr>
            <a:spLocks noChangeArrowheads="1"/>
          </p:cNvSpPr>
          <p:nvPr/>
        </p:nvSpPr>
        <p:spPr bwMode="auto">
          <a:xfrm>
            <a:off x="-1037700" y="0"/>
            <a:ext cx="1322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1024" y="228600"/>
            <a:ext cx="1140051" cy="1140051"/>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3893" y="1199408"/>
            <a:ext cx="6911439" cy="5498275"/>
          </a:xfrm>
        </p:spPr>
      </p:pic>
    </p:spTree>
    <p:extLst>
      <p:ext uri="{BB962C8B-B14F-4D97-AF65-F5344CB8AC3E}">
        <p14:creationId xmlns:p14="http://schemas.microsoft.com/office/powerpoint/2010/main" val="1188579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096"/>
          </a:xfrm>
        </p:spPr>
        <p:txBody>
          <a:bodyPr/>
          <a:lstStyle/>
          <a:p>
            <a:pPr algn="ctr"/>
            <a:r>
              <a:rPr lang="en-US" dirty="0" smtClean="0">
                <a:latin typeface="Aharoni" panose="02010803020104030203" pitchFamily="2" charset="-79"/>
                <a:cs typeface="Aharoni" panose="02010803020104030203" pitchFamily="2" charset="-79"/>
              </a:rPr>
              <a:t>GFC’s Guiding Documents </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240222"/>
            <a:ext cx="10515600" cy="4936741"/>
          </a:xfrm>
        </p:spPr>
        <p:txBody>
          <a:bodyPr/>
          <a:lstStyle/>
          <a:p>
            <a:r>
              <a:rPr lang="en-US" dirty="0" smtClean="0"/>
              <a:t>GFC guiding documents include:</a:t>
            </a:r>
          </a:p>
          <a:p>
            <a:pPr marL="514350" indent="-514350">
              <a:buAutoNum type="arabicPeriod"/>
            </a:pPr>
            <a:r>
              <a:rPr lang="en-US" dirty="0" smtClean="0"/>
              <a:t>GFC Act 2007; Forests Act (2009) </a:t>
            </a:r>
          </a:p>
          <a:p>
            <a:pPr marL="514350" indent="-514350">
              <a:buAutoNum type="arabicPeriod"/>
            </a:pPr>
            <a:r>
              <a:rPr lang="en-US" dirty="0" smtClean="0"/>
              <a:t>Regulations to the Forest Act (2018) </a:t>
            </a:r>
          </a:p>
          <a:p>
            <a:pPr marL="514350" indent="-514350">
              <a:buAutoNum type="arabicPeriod"/>
            </a:pPr>
            <a:r>
              <a:rPr lang="en-US" dirty="0" smtClean="0"/>
              <a:t>Revised National Forest Policy Statement and Plan (2018) </a:t>
            </a:r>
          </a:p>
          <a:p>
            <a:pPr marL="514350" indent="-514350">
              <a:buAutoNum type="arabicPeriod"/>
            </a:pPr>
            <a:r>
              <a:rPr lang="en-US" dirty="0" smtClean="0"/>
              <a:t>Several Codes of Practice (harvesting, wood processing, grading…)</a:t>
            </a:r>
          </a:p>
          <a:p>
            <a:pPr marL="514350" indent="-514350">
              <a:buAutoNum type="arabicPeriod"/>
            </a:pPr>
            <a:r>
              <a:rPr lang="en-US" dirty="0" smtClean="0"/>
              <a:t>Several guidelines (transparent forest allocation, inventory, export…) </a:t>
            </a:r>
          </a:p>
          <a:p>
            <a:pPr marL="514350" indent="-514350">
              <a:buAutoNum type="arabicPeriod"/>
            </a:pPr>
            <a:r>
              <a:rPr lang="en-US" dirty="0" smtClean="0"/>
              <a:t>Low Carbon Development Strategy</a:t>
            </a:r>
            <a:endParaRPr lang="en-US" dirty="0"/>
          </a:p>
        </p:txBody>
      </p:sp>
      <p:pic>
        <p:nvPicPr>
          <p:cNvPr id="4" name="Picture 3"/>
          <p:cNvPicPr>
            <a:picLocks noChangeAspect="1"/>
          </p:cNvPicPr>
          <p:nvPr/>
        </p:nvPicPr>
        <p:blipFill>
          <a:blip r:embed="rId2"/>
          <a:stretch>
            <a:fillRect/>
          </a:stretch>
        </p:blipFill>
        <p:spPr>
          <a:xfrm>
            <a:off x="-1057" y="5315578"/>
            <a:ext cx="12193057" cy="15424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239" y="365125"/>
            <a:ext cx="1140051" cy="1140051"/>
          </a:xfrm>
          <a:prstGeom prst="rect">
            <a:avLst/>
          </a:prstGeom>
        </p:spPr>
      </p:pic>
    </p:spTree>
    <p:extLst>
      <p:ext uri="{BB962C8B-B14F-4D97-AF65-F5344CB8AC3E}">
        <p14:creationId xmlns:p14="http://schemas.microsoft.com/office/powerpoint/2010/main" val="209718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7" y="5315578"/>
            <a:ext cx="12193057" cy="1542422"/>
          </a:xfrm>
          <a:prstGeom prst="rect">
            <a:avLst/>
          </a:prstGeom>
        </p:spPr>
      </p:pic>
      <p:sp>
        <p:nvSpPr>
          <p:cNvPr id="2" name="Title 1"/>
          <p:cNvSpPr>
            <a:spLocks noGrp="1"/>
          </p:cNvSpPr>
          <p:nvPr>
            <p:ph type="title"/>
          </p:nvPr>
        </p:nvSpPr>
        <p:spPr/>
        <p:txBody>
          <a:bodyPr/>
          <a:lstStyle/>
          <a:p>
            <a:pPr algn="ctr"/>
            <a:r>
              <a:rPr lang="en-US" b="1" dirty="0" smtClean="0">
                <a:latin typeface="Aharoni" panose="02010803020104030203" pitchFamily="2" charset="-79"/>
                <a:cs typeface="Aharoni" panose="02010803020104030203" pitchFamily="2" charset="-79"/>
              </a:rPr>
              <a:t>Forest Concessions issued by the GFC </a:t>
            </a:r>
            <a:endParaRPr lang="en-US" b="1" dirty="0">
              <a:latin typeface="Aharoni" panose="02010803020104030203" pitchFamily="2" charset="-79"/>
              <a:cs typeface="Aharoni" panose="02010803020104030203" pitchFamily="2" charset="-79"/>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5407757"/>
              </p:ext>
            </p:extLst>
          </p:nvPr>
        </p:nvGraphicFramePr>
        <p:xfrm>
          <a:off x="-1057" y="167360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rot="16563730">
            <a:off x="3127407" y="3597569"/>
            <a:ext cx="2821718" cy="369332"/>
          </a:xfrm>
          <a:prstGeom prst="rect">
            <a:avLst/>
          </a:prstGeom>
          <a:solidFill>
            <a:schemeClr val="bg1"/>
          </a:solidFill>
        </p:spPr>
        <p:txBody>
          <a:bodyPr wrap="square" rtlCol="0">
            <a:spAutoFit/>
          </a:bodyPr>
          <a:lstStyle/>
          <a:p>
            <a:r>
              <a:rPr lang="en-US" b="1" dirty="0" smtClean="0"/>
              <a:t>Forest Concessions Types </a:t>
            </a:r>
            <a:endParaRPr lang="en-US" b="1" dirty="0"/>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64873" y="163275"/>
            <a:ext cx="1140051" cy="1140051"/>
          </a:xfrm>
          <a:prstGeom prst="rect">
            <a:avLst/>
          </a:prstGeom>
        </p:spPr>
      </p:pic>
    </p:spTree>
    <p:extLst>
      <p:ext uri="{BB962C8B-B14F-4D97-AF65-F5344CB8AC3E}">
        <p14:creationId xmlns:p14="http://schemas.microsoft.com/office/powerpoint/2010/main" val="2350870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Aharoni" panose="02010803020104030203" pitchFamily="2" charset="-79"/>
                <a:cs typeface="Aharoni" panose="02010803020104030203" pitchFamily="2" charset="-79"/>
              </a:rPr>
              <a:t>Current Forest Sector Statistics </a:t>
            </a:r>
            <a:endParaRPr lang="en-US" sz="36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a:lnSpc>
                <a:spcPct val="150000"/>
              </a:lnSpc>
            </a:pPr>
            <a:r>
              <a:rPr lang="en-US" sz="2400" dirty="0" smtClean="0"/>
              <a:t>Primary Products – Logs, </a:t>
            </a:r>
            <a:r>
              <a:rPr lang="en-US" sz="2400" dirty="0" err="1" smtClean="0"/>
              <a:t>sawnwood</a:t>
            </a:r>
            <a:r>
              <a:rPr lang="en-US" sz="2400" dirty="0" smtClean="0"/>
              <a:t>, </a:t>
            </a:r>
            <a:r>
              <a:rPr lang="en-US" sz="2400" dirty="0" err="1" smtClean="0"/>
              <a:t>roundwood</a:t>
            </a:r>
            <a:r>
              <a:rPr lang="en-US" sz="2400" dirty="0" smtClean="0"/>
              <a:t>, </a:t>
            </a:r>
            <a:r>
              <a:rPr lang="en-US" sz="2400" dirty="0" err="1" smtClean="0"/>
              <a:t>fuelwood</a:t>
            </a:r>
            <a:r>
              <a:rPr lang="en-US" sz="2400" dirty="0" smtClean="0"/>
              <a:t>, </a:t>
            </a:r>
            <a:r>
              <a:rPr lang="en-US" sz="2400" dirty="0" err="1" smtClean="0"/>
              <a:t>splitwood</a:t>
            </a:r>
            <a:endParaRPr lang="en-US" sz="2400" dirty="0" smtClean="0"/>
          </a:p>
          <a:p>
            <a:pPr>
              <a:lnSpc>
                <a:spcPct val="150000"/>
              </a:lnSpc>
            </a:pPr>
            <a:r>
              <a:rPr lang="en-US" sz="2400" dirty="0" smtClean="0"/>
              <a:t>Non-Timber Forest Products – </a:t>
            </a:r>
            <a:r>
              <a:rPr lang="en-US" sz="2400" dirty="0" err="1" smtClean="0"/>
              <a:t>manicole</a:t>
            </a:r>
            <a:r>
              <a:rPr lang="en-US" sz="2400" dirty="0" smtClean="0"/>
              <a:t> palm, wattles, mangrove bark, latex</a:t>
            </a:r>
          </a:p>
          <a:p>
            <a:pPr>
              <a:lnSpc>
                <a:spcPct val="150000"/>
              </a:lnSpc>
            </a:pPr>
            <a:r>
              <a:rPr lang="en-US" sz="2400" dirty="0"/>
              <a:t>E</a:t>
            </a:r>
            <a:r>
              <a:rPr lang="en-US" sz="2400" dirty="0" smtClean="0"/>
              <a:t>xport value: US$35M-$42M </a:t>
            </a:r>
            <a:r>
              <a:rPr lang="en-US" sz="2400" dirty="0"/>
              <a:t>over the past 5 </a:t>
            </a:r>
            <a:r>
              <a:rPr lang="en-US" sz="2400" dirty="0" smtClean="0"/>
              <a:t>years (</a:t>
            </a:r>
            <a:r>
              <a:rPr lang="en-US" sz="2400" dirty="0" err="1" smtClean="0"/>
              <a:t>sawnwood</a:t>
            </a:r>
            <a:r>
              <a:rPr lang="en-US" sz="2400" dirty="0" smtClean="0"/>
              <a:t>, logs).</a:t>
            </a:r>
          </a:p>
          <a:p>
            <a:pPr>
              <a:lnSpc>
                <a:spcPct val="150000"/>
              </a:lnSpc>
            </a:pPr>
            <a:r>
              <a:rPr lang="en-US" sz="2400" dirty="0"/>
              <a:t>Added Value </a:t>
            </a:r>
            <a:r>
              <a:rPr lang="en-US" sz="2400" dirty="0" smtClean="0"/>
              <a:t>exports: US$5M-$8M </a:t>
            </a:r>
            <a:r>
              <a:rPr lang="en-US" sz="2400" dirty="0"/>
              <a:t>over the past 5 </a:t>
            </a:r>
            <a:r>
              <a:rPr lang="en-US" sz="2400" dirty="0" smtClean="0"/>
              <a:t>years.</a:t>
            </a:r>
          </a:p>
          <a:p>
            <a:pPr>
              <a:lnSpc>
                <a:spcPct val="150000"/>
              </a:lnSpc>
            </a:pPr>
            <a:r>
              <a:rPr lang="en-US" sz="2400" dirty="0" smtClean="0"/>
              <a:t>Includes Plywood</a:t>
            </a:r>
            <a:r>
              <a:rPr lang="en-US" sz="2400" dirty="0"/>
              <a:t>, Furniture, </a:t>
            </a:r>
            <a:r>
              <a:rPr lang="en-US" sz="2400" dirty="0" smtClean="0"/>
              <a:t>Shingles, Building </a:t>
            </a:r>
            <a:r>
              <a:rPr lang="en-US" sz="2400" dirty="0"/>
              <a:t>Components, </a:t>
            </a:r>
            <a:r>
              <a:rPr lang="en-US" sz="2400" dirty="0" smtClean="0"/>
              <a:t>craft </a:t>
            </a:r>
            <a:r>
              <a:rPr lang="en-US" sz="2400" dirty="0"/>
              <a:t>items.</a:t>
            </a:r>
          </a:p>
          <a:p>
            <a:pPr>
              <a:lnSpc>
                <a:spcPct val="150000"/>
              </a:lnSpc>
            </a:pPr>
            <a:endParaRPr lang="en-US" sz="2400" dirty="0"/>
          </a:p>
          <a:p>
            <a:endParaRPr lang="en-US" sz="2400"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0" y="5315578"/>
            <a:ext cx="12193057" cy="15424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72" y="230188"/>
            <a:ext cx="1140051" cy="1140051"/>
          </a:xfrm>
          <a:prstGeom prst="rect">
            <a:avLst/>
          </a:prstGeom>
        </p:spPr>
      </p:pic>
    </p:spTree>
    <p:extLst>
      <p:ext uri="{BB962C8B-B14F-4D97-AF65-F5344CB8AC3E}">
        <p14:creationId xmlns:p14="http://schemas.microsoft.com/office/powerpoint/2010/main" val="107276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9" y="5313970"/>
            <a:ext cx="12193057" cy="1542422"/>
          </a:xfrm>
          <a:prstGeom prst="rect">
            <a:avLst/>
          </a:prstGeom>
        </p:spPr>
      </p:pic>
      <p:pic>
        <p:nvPicPr>
          <p:cNvPr id="5" name="Content Placeholder 4"/>
          <p:cNvPicPr>
            <a:picLocks noGrp="1" noChangeAspect="1"/>
          </p:cNvPicPr>
          <p:nvPr>
            <p:ph idx="1"/>
          </p:nvPr>
        </p:nvPicPr>
        <p:blipFill>
          <a:blip r:embed="rId3"/>
          <a:stretch>
            <a:fillRect/>
          </a:stretch>
        </p:blipFill>
        <p:spPr>
          <a:xfrm>
            <a:off x="8032062" y="4494760"/>
            <a:ext cx="2420322" cy="1166452"/>
          </a:xfrm>
          <a:prstGeom prst="rect">
            <a:avLst/>
          </a:prstGeom>
        </p:spPr>
      </p:pic>
      <p:sp>
        <p:nvSpPr>
          <p:cNvPr id="4" name="Rectangle 3"/>
          <p:cNvSpPr/>
          <p:nvPr/>
        </p:nvSpPr>
        <p:spPr>
          <a:xfrm>
            <a:off x="1211284" y="890650"/>
            <a:ext cx="2671948" cy="87877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3883231" y="510639"/>
            <a:ext cx="890650" cy="380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3883232" y="1330037"/>
            <a:ext cx="1033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883231" y="1769424"/>
            <a:ext cx="890650" cy="498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3265714" y="1769424"/>
            <a:ext cx="11876" cy="7718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1365663" y="1769424"/>
            <a:ext cx="11875" cy="7718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377538" y="1033153"/>
            <a:ext cx="2315688" cy="369332"/>
          </a:xfrm>
          <a:prstGeom prst="rect">
            <a:avLst/>
          </a:prstGeom>
          <a:noFill/>
        </p:spPr>
        <p:txBody>
          <a:bodyPr wrap="square" rtlCol="0">
            <a:spAutoFit/>
          </a:bodyPr>
          <a:lstStyle/>
          <a:p>
            <a:pPr algn="ctr"/>
            <a:r>
              <a:rPr lang="en-US" b="1" dirty="0" smtClean="0"/>
              <a:t>Primary Products</a:t>
            </a:r>
            <a:endParaRPr lang="en-US" b="1" dirty="0"/>
          </a:p>
        </p:txBody>
      </p:sp>
      <p:sp>
        <p:nvSpPr>
          <p:cNvPr id="25" name="TextBox 24"/>
          <p:cNvSpPr txBox="1"/>
          <p:nvPr/>
        </p:nvSpPr>
        <p:spPr>
          <a:xfrm>
            <a:off x="8158464" y="4714165"/>
            <a:ext cx="1876301" cy="646331"/>
          </a:xfrm>
          <a:prstGeom prst="rect">
            <a:avLst/>
          </a:prstGeom>
          <a:noFill/>
        </p:spPr>
        <p:txBody>
          <a:bodyPr wrap="square" rtlCol="0">
            <a:spAutoFit/>
          </a:bodyPr>
          <a:lstStyle/>
          <a:p>
            <a:pPr algn="ctr"/>
            <a:r>
              <a:rPr lang="en-US" b="1" dirty="0" smtClean="0"/>
              <a:t>Value Added Products </a:t>
            </a:r>
            <a:endParaRPr lang="en-US" b="1" dirty="0"/>
          </a:p>
        </p:txBody>
      </p:sp>
      <p:sp>
        <p:nvSpPr>
          <p:cNvPr id="26" name="TextBox 25"/>
          <p:cNvSpPr txBox="1"/>
          <p:nvPr/>
        </p:nvSpPr>
        <p:spPr>
          <a:xfrm>
            <a:off x="4773881" y="331312"/>
            <a:ext cx="1294410" cy="400110"/>
          </a:xfrm>
          <a:prstGeom prst="rect">
            <a:avLst/>
          </a:prstGeom>
          <a:noFill/>
        </p:spPr>
        <p:txBody>
          <a:bodyPr wrap="square" rtlCol="0">
            <a:spAutoFit/>
          </a:bodyPr>
          <a:lstStyle/>
          <a:p>
            <a:r>
              <a:rPr lang="en-US" sz="2000" dirty="0" smtClean="0"/>
              <a:t>Logs</a:t>
            </a:r>
            <a:r>
              <a:rPr lang="en-US" dirty="0" smtClean="0"/>
              <a:t> </a:t>
            </a:r>
            <a:endParaRPr lang="en-US" dirty="0"/>
          </a:p>
        </p:txBody>
      </p:sp>
      <p:sp>
        <p:nvSpPr>
          <p:cNvPr id="27" name="TextBox 26"/>
          <p:cNvSpPr txBox="1"/>
          <p:nvPr/>
        </p:nvSpPr>
        <p:spPr>
          <a:xfrm>
            <a:off x="4916384" y="1145371"/>
            <a:ext cx="1425039" cy="400110"/>
          </a:xfrm>
          <a:prstGeom prst="rect">
            <a:avLst/>
          </a:prstGeom>
          <a:noFill/>
        </p:spPr>
        <p:txBody>
          <a:bodyPr wrap="square" rtlCol="0">
            <a:spAutoFit/>
          </a:bodyPr>
          <a:lstStyle/>
          <a:p>
            <a:r>
              <a:rPr lang="en-US" sz="2000" dirty="0" err="1" smtClean="0"/>
              <a:t>Sawnwood</a:t>
            </a:r>
            <a:r>
              <a:rPr lang="en-US" sz="2000" dirty="0" smtClean="0"/>
              <a:t> </a:t>
            </a:r>
            <a:endParaRPr lang="en-US" sz="2000" dirty="0"/>
          </a:p>
        </p:txBody>
      </p:sp>
      <p:sp>
        <p:nvSpPr>
          <p:cNvPr id="28" name="TextBox 27"/>
          <p:cNvSpPr txBox="1"/>
          <p:nvPr/>
        </p:nvSpPr>
        <p:spPr>
          <a:xfrm>
            <a:off x="4773881" y="2084120"/>
            <a:ext cx="1638795" cy="400110"/>
          </a:xfrm>
          <a:prstGeom prst="rect">
            <a:avLst/>
          </a:prstGeom>
          <a:noFill/>
        </p:spPr>
        <p:txBody>
          <a:bodyPr wrap="square" rtlCol="0">
            <a:spAutoFit/>
          </a:bodyPr>
          <a:lstStyle/>
          <a:p>
            <a:r>
              <a:rPr lang="en-US" sz="2000" dirty="0" err="1" smtClean="0"/>
              <a:t>Roundwood</a:t>
            </a:r>
            <a:r>
              <a:rPr lang="en-US" dirty="0" smtClean="0"/>
              <a:t> </a:t>
            </a:r>
            <a:endParaRPr lang="en-US" dirty="0"/>
          </a:p>
        </p:txBody>
      </p:sp>
      <p:sp>
        <p:nvSpPr>
          <p:cNvPr id="29" name="TextBox 28"/>
          <p:cNvSpPr txBox="1"/>
          <p:nvPr/>
        </p:nvSpPr>
        <p:spPr>
          <a:xfrm>
            <a:off x="2802577" y="2541319"/>
            <a:ext cx="1330036" cy="400110"/>
          </a:xfrm>
          <a:prstGeom prst="rect">
            <a:avLst/>
          </a:prstGeom>
          <a:noFill/>
        </p:spPr>
        <p:txBody>
          <a:bodyPr wrap="square" rtlCol="0">
            <a:spAutoFit/>
          </a:bodyPr>
          <a:lstStyle/>
          <a:p>
            <a:r>
              <a:rPr lang="en-US" sz="2000" dirty="0" err="1" smtClean="0"/>
              <a:t>Splitwood</a:t>
            </a:r>
            <a:r>
              <a:rPr lang="en-US" dirty="0" smtClean="0"/>
              <a:t> </a:t>
            </a:r>
            <a:endParaRPr lang="en-US" dirty="0"/>
          </a:p>
        </p:txBody>
      </p:sp>
      <p:sp>
        <p:nvSpPr>
          <p:cNvPr id="30" name="TextBox 29"/>
          <p:cNvSpPr txBox="1"/>
          <p:nvPr/>
        </p:nvSpPr>
        <p:spPr>
          <a:xfrm>
            <a:off x="688769" y="2631259"/>
            <a:ext cx="1603169" cy="369332"/>
          </a:xfrm>
          <a:prstGeom prst="rect">
            <a:avLst/>
          </a:prstGeom>
          <a:noFill/>
        </p:spPr>
        <p:txBody>
          <a:bodyPr wrap="square" rtlCol="0">
            <a:spAutoFit/>
          </a:bodyPr>
          <a:lstStyle/>
          <a:p>
            <a:r>
              <a:rPr lang="en-US" dirty="0" smtClean="0"/>
              <a:t>Fuel Wood </a:t>
            </a:r>
            <a:endParaRPr lang="en-US" dirty="0"/>
          </a:p>
        </p:txBody>
      </p:sp>
      <p:cxnSp>
        <p:nvCxnSpPr>
          <p:cNvPr id="32" name="Straight Arrow Connector 31"/>
          <p:cNvCxnSpPr/>
          <p:nvPr/>
        </p:nvCxnSpPr>
        <p:spPr>
          <a:xfrm flipV="1">
            <a:off x="10610040" y="3776352"/>
            <a:ext cx="427511" cy="660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9643605" y="3610097"/>
            <a:ext cx="11034" cy="802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7209270" y="4011577"/>
            <a:ext cx="539873" cy="4133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8521388" y="3610097"/>
            <a:ext cx="419" cy="802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a:off x="7030192" y="5320145"/>
            <a:ext cx="7189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10661869" y="3391902"/>
            <a:ext cx="1530131" cy="1015663"/>
          </a:xfrm>
          <a:prstGeom prst="rect">
            <a:avLst/>
          </a:prstGeom>
          <a:noFill/>
        </p:spPr>
        <p:txBody>
          <a:bodyPr wrap="square" rtlCol="0">
            <a:spAutoFit/>
          </a:bodyPr>
          <a:lstStyle/>
          <a:p>
            <a:r>
              <a:rPr lang="en-US" sz="2000" dirty="0" smtClean="0"/>
              <a:t>Furniture; building components </a:t>
            </a:r>
            <a:endParaRPr lang="en-US" sz="2000" dirty="0"/>
          </a:p>
        </p:txBody>
      </p:sp>
      <p:sp>
        <p:nvSpPr>
          <p:cNvPr id="49" name="TextBox 48"/>
          <p:cNvSpPr txBox="1"/>
          <p:nvPr/>
        </p:nvSpPr>
        <p:spPr>
          <a:xfrm>
            <a:off x="4607626" y="5023262"/>
            <a:ext cx="2740068" cy="400110"/>
          </a:xfrm>
          <a:prstGeom prst="rect">
            <a:avLst/>
          </a:prstGeom>
          <a:noFill/>
        </p:spPr>
        <p:txBody>
          <a:bodyPr wrap="square" rtlCol="0">
            <a:spAutoFit/>
          </a:bodyPr>
          <a:lstStyle/>
          <a:p>
            <a:r>
              <a:rPr lang="en-US" sz="2000" dirty="0" smtClean="0"/>
              <a:t>Plywood and veneers </a:t>
            </a:r>
            <a:endParaRPr lang="en-US" sz="2000" dirty="0"/>
          </a:p>
        </p:txBody>
      </p:sp>
      <p:sp>
        <p:nvSpPr>
          <p:cNvPr id="50" name="TextBox 49"/>
          <p:cNvSpPr txBox="1"/>
          <p:nvPr/>
        </p:nvSpPr>
        <p:spPr>
          <a:xfrm>
            <a:off x="6220753" y="3236827"/>
            <a:ext cx="1500445" cy="707886"/>
          </a:xfrm>
          <a:prstGeom prst="rect">
            <a:avLst/>
          </a:prstGeom>
          <a:noFill/>
        </p:spPr>
        <p:txBody>
          <a:bodyPr wrap="square" rtlCol="0">
            <a:spAutoFit/>
          </a:bodyPr>
          <a:lstStyle/>
          <a:p>
            <a:r>
              <a:rPr lang="en-US" sz="2000" dirty="0" err="1" smtClean="0"/>
              <a:t>Mouldings</a:t>
            </a:r>
            <a:r>
              <a:rPr lang="en-US" sz="2000" dirty="0" smtClean="0"/>
              <a:t>;</a:t>
            </a:r>
          </a:p>
          <a:p>
            <a:r>
              <a:rPr lang="en-US" sz="2000" dirty="0" smtClean="0"/>
              <a:t>Shingles</a:t>
            </a:r>
            <a:endParaRPr lang="en-US" dirty="0"/>
          </a:p>
        </p:txBody>
      </p:sp>
      <p:sp>
        <p:nvSpPr>
          <p:cNvPr id="51" name="TextBox 50"/>
          <p:cNvSpPr txBox="1"/>
          <p:nvPr/>
        </p:nvSpPr>
        <p:spPr>
          <a:xfrm>
            <a:off x="8158464" y="3147212"/>
            <a:ext cx="1315917" cy="400110"/>
          </a:xfrm>
          <a:prstGeom prst="rect">
            <a:avLst/>
          </a:prstGeom>
          <a:noFill/>
        </p:spPr>
        <p:txBody>
          <a:bodyPr wrap="square" rtlCol="0">
            <a:spAutoFit/>
          </a:bodyPr>
          <a:lstStyle/>
          <a:p>
            <a:r>
              <a:rPr lang="en-US" sz="2000" dirty="0" smtClean="0"/>
              <a:t>Doors</a:t>
            </a:r>
            <a:r>
              <a:rPr lang="en-US" dirty="0" smtClean="0"/>
              <a:t> </a:t>
            </a:r>
            <a:endParaRPr lang="en-US" dirty="0"/>
          </a:p>
        </p:txBody>
      </p:sp>
      <p:sp>
        <p:nvSpPr>
          <p:cNvPr id="52" name="TextBox 51"/>
          <p:cNvSpPr txBox="1"/>
          <p:nvPr/>
        </p:nvSpPr>
        <p:spPr>
          <a:xfrm>
            <a:off x="9242223" y="3265712"/>
            <a:ext cx="1419646" cy="707886"/>
          </a:xfrm>
          <a:prstGeom prst="rect">
            <a:avLst/>
          </a:prstGeom>
          <a:noFill/>
        </p:spPr>
        <p:txBody>
          <a:bodyPr wrap="square" rtlCol="0">
            <a:spAutoFit/>
          </a:bodyPr>
          <a:lstStyle/>
          <a:p>
            <a:r>
              <a:rPr lang="en-US" sz="2000" dirty="0" smtClean="0"/>
              <a:t>Pre fab houses </a:t>
            </a:r>
            <a:r>
              <a:rPr lang="en-US" dirty="0" smtClean="0"/>
              <a:t> </a:t>
            </a:r>
            <a:endParaRPr lang="en-US" dirty="0"/>
          </a:p>
        </p:txBody>
      </p:sp>
      <p:sp>
        <p:nvSpPr>
          <p:cNvPr id="2" name="TextBox 1"/>
          <p:cNvSpPr txBox="1"/>
          <p:nvPr/>
        </p:nvSpPr>
        <p:spPr>
          <a:xfrm>
            <a:off x="3277591" y="6117731"/>
            <a:ext cx="5462998" cy="523220"/>
          </a:xfrm>
          <a:prstGeom prst="rect">
            <a:avLst/>
          </a:prstGeom>
          <a:solidFill>
            <a:schemeClr val="bg1"/>
          </a:solidFill>
        </p:spPr>
        <p:txBody>
          <a:bodyPr wrap="square" rtlCol="0">
            <a:spAutoFit/>
          </a:bodyPr>
          <a:lstStyle/>
          <a:p>
            <a:pPr algn="ctr"/>
            <a:r>
              <a:rPr lang="en-US" sz="2800" b="1" dirty="0" smtClean="0"/>
              <a:t>Investments in the Forestry Sector </a:t>
            </a:r>
            <a:endParaRPr lang="en-US" sz="28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2384" y="416337"/>
            <a:ext cx="1140051" cy="1140051"/>
          </a:xfrm>
          <a:prstGeom prst="rect">
            <a:avLst/>
          </a:prstGeom>
        </p:spPr>
      </p:pic>
    </p:spTree>
    <p:extLst>
      <p:ext uri="{BB962C8B-B14F-4D97-AF65-F5344CB8AC3E}">
        <p14:creationId xmlns:p14="http://schemas.microsoft.com/office/powerpoint/2010/main" val="97818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809129"/>
            <a:ext cx="12193057" cy="1048870"/>
          </a:xfrm>
          <a:prstGeom prst="rect">
            <a:avLst/>
          </a:prstGeom>
        </p:spPr>
      </p:pic>
      <p:sp>
        <p:nvSpPr>
          <p:cNvPr id="2" name="Title 1"/>
          <p:cNvSpPr>
            <a:spLocks noGrp="1"/>
          </p:cNvSpPr>
          <p:nvPr>
            <p:ph type="title"/>
          </p:nvPr>
        </p:nvSpPr>
        <p:spPr>
          <a:xfrm>
            <a:off x="838200" y="375635"/>
            <a:ext cx="10515600" cy="1325563"/>
          </a:xfrm>
        </p:spPr>
        <p:txBody>
          <a:bodyPr/>
          <a:lstStyle/>
          <a:p>
            <a:pPr algn="ctr"/>
            <a:r>
              <a:rPr lang="en-US" b="1" dirty="0" smtClean="0">
                <a:latin typeface="Aharoni" panose="02010803020104030203" pitchFamily="2" charset="-79"/>
                <a:cs typeface="Aharoni" panose="02010803020104030203" pitchFamily="2" charset="-79"/>
              </a:rPr>
              <a:t>Investment Opportunities </a:t>
            </a:r>
            <a:endParaRPr lang="en-US"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b="1" dirty="0" smtClean="0"/>
              <a:t>Allocated forest can produce 1,000,000 m3 under SFM guidelines</a:t>
            </a:r>
          </a:p>
          <a:p>
            <a:r>
              <a:rPr lang="en-US" b="1" dirty="0" smtClean="0"/>
              <a:t>Actual production: 35-40 % of this</a:t>
            </a:r>
          </a:p>
          <a:p>
            <a:r>
              <a:rPr lang="en-US" b="1" dirty="0" smtClean="0"/>
              <a:t>JVs </a:t>
            </a:r>
            <a:r>
              <a:rPr lang="en-US" b="1" dirty="0"/>
              <a:t>with existing Large Concessions </a:t>
            </a:r>
            <a:r>
              <a:rPr lang="en-US" b="1" dirty="0" smtClean="0"/>
              <a:t>to increase production</a:t>
            </a:r>
            <a:endParaRPr lang="en-US" b="1" dirty="0"/>
          </a:p>
          <a:p>
            <a:r>
              <a:rPr lang="en-US" b="1" dirty="0" smtClean="0"/>
              <a:t>Increased production: increased processing and manufacturing</a:t>
            </a:r>
          </a:p>
          <a:p>
            <a:r>
              <a:rPr lang="en-US" b="1" dirty="0" smtClean="0"/>
              <a:t>Targeted Incentives to support harvesting; added-value products</a:t>
            </a:r>
          </a:p>
          <a:p>
            <a:r>
              <a:rPr lang="en-US" b="1" dirty="0" smtClean="0"/>
              <a:t>Guaranteed domestic market- spin off from oil, housing drive etc.</a:t>
            </a:r>
          </a:p>
          <a:p>
            <a:r>
              <a:rPr lang="en-US" b="1" dirty="0" smtClean="0"/>
              <a:t>Guaranteed export market (EU FLEGT; FSC; PEFC; IFM; National log tagging system; highest deforestation rate of 0.07 %)</a:t>
            </a:r>
            <a:endParaRPr lang="en-US" dirty="0"/>
          </a:p>
          <a:p>
            <a:endParaRPr lang="en-US" dirty="0"/>
          </a:p>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3774" y="230188"/>
            <a:ext cx="1140051" cy="1140051"/>
          </a:xfrm>
          <a:prstGeom prst="rect">
            <a:avLst/>
          </a:prstGeom>
        </p:spPr>
      </p:pic>
    </p:spTree>
    <p:extLst>
      <p:ext uri="{BB962C8B-B14F-4D97-AF65-F5344CB8AC3E}">
        <p14:creationId xmlns:p14="http://schemas.microsoft.com/office/powerpoint/2010/main" val="628910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1077</TotalTime>
  <Words>899</Words>
  <Application>Microsoft Office PowerPoint</Application>
  <PresentationFormat>Widescreen</PresentationFormat>
  <Paragraphs>147</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Baskerville Old Face</vt:lpstr>
      <vt:lpstr>Calibri</vt:lpstr>
      <vt:lpstr>Calibri Light</vt:lpstr>
      <vt:lpstr>Office Theme</vt:lpstr>
      <vt:lpstr>Investment Opportunities in the Forest Sector </vt:lpstr>
      <vt:lpstr>Guyana’s Forest Sector </vt:lpstr>
      <vt:lpstr>Forest Land Allocation </vt:lpstr>
      <vt:lpstr>Unallocated/Allocated State Forests </vt:lpstr>
      <vt:lpstr>GFC’s Guiding Documents </vt:lpstr>
      <vt:lpstr>Forest Concessions issued by the GFC </vt:lpstr>
      <vt:lpstr>Current Forest Sector Statistics </vt:lpstr>
      <vt:lpstr>PowerPoint Presentation</vt:lpstr>
      <vt:lpstr>Investment Opportunities </vt:lpstr>
      <vt:lpstr>Investment Opportunities which do not involve timber harvesting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Opportunities in the Forest Sector</dc:title>
  <dc:creator>Indera Hoorilall</dc:creator>
  <cp:lastModifiedBy>Indera Hoorilall</cp:lastModifiedBy>
  <cp:revision>55</cp:revision>
  <dcterms:created xsi:type="dcterms:W3CDTF">2021-01-25T15:34:19Z</dcterms:created>
  <dcterms:modified xsi:type="dcterms:W3CDTF">2021-03-23T11:40:01Z</dcterms:modified>
</cp:coreProperties>
</file>